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0" r:id="rId21"/>
    <p:sldId id="276" r:id="rId22"/>
    <p:sldId id="277" r:id="rId23"/>
    <p:sldId id="278"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6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5/9/2023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682614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5/9/2023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10173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5/9/2023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9861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5/9/2023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7443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5/9/2023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05748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5/9/2023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64964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5/9/2023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2132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5/9/2023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8229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5/9/2023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9189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5/9/2023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86186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5/9/2023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037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5/9/2023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957066902"/>
      </p:ext>
    </p:extLst>
  </p:cSld>
  <p:clrMap bg1="lt1" tx1="dk1" bg2="lt2" tx2="dk2" accent1="accent1" accent2="accent2" accent3="accent3" accent4="accent4" accent5="accent5" accent6="accent6" hlink="hlink" folHlink="folHlink"/>
  <p:sldLayoutIdLst>
    <p:sldLayoutId id="2147483750" r:id="rId1"/>
    <p:sldLayoutId id="2147483740" r:id="rId2"/>
    <p:sldLayoutId id="2147483741" r:id="rId3"/>
    <p:sldLayoutId id="2147483742" r:id="rId4"/>
    <p:sldLayoutId id="2147483743" r:id="rId5"/>
    <p:sldLayoutId id="2147483744" r:id="rId6"/>
    <p:sldLayoutId id="2147483745" r:id="rId7"/>
    <p:sldLayoutId id="2147483749" r:id="rId8"/>
    <p:sldLayoutId id="2147483746" r:id="rId9"/>
    <p:sldLayoutId id="2147483747" r:id="rId10"/>
    <p:sldLayoutId id="2147483748"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0776FBC-89BA-CD5A-B920-B0997841EBD6}"/>
              </a:ext>
            </a:extLst>
          </p:cNvPr>
          <p:cNvSpPr>
            <a:spLocks noGrp="1"/>
          </p:cNvSpPr>
          <p:nvPr>
            <p:ph type="ctrTitle"/>
          </p:nvPr>
        </p:nvSpPr>
        <p:spPr>
          <a:xfrm>
            <a:off x="905576" y="349223"/>
            <a:ext cx="6919763" cy="2667000"/>
          </a:xfrm>
        </p:spPr>
        <p:txBody>
          <a:bodyPr anchor="b">
            <a:normAutofit/>
          </a:bodyPr>
          <a:lstStyle/>
          <a:p>
            <a:pPr algn="l"/>
            <a:r>
              <a:rPr lang="en-US" dirty="0">
                <a:solidFill>
                  <a:schemeClr val="tx2"/>
                </a:solidFill>
              </a:rPr>
              <a:t>Angular Final Project</a:t>
            </a:r>
            <a:endParaRPr lang="en-IN" dirty="0">
              <a:solidFill>
                <a:schemeClr val="tx2"/>
              </a:solidFill>
            </a:endParaRPr>
          </a:p>
        </p:txBody>
      </p:sp>
      <p:sp>
        <p:nvSpPr>
          <p:cNvPr id="3" name="Subtitle 2">
            <a:extLst>
              <a:ext uri="{FF2B5EF4-FFF2-40B4-BE49-F238E27FC236}">
                <a16:creationId xmlns:a16="http://schemas.microsoft.com/office/drawing/2014/main" id="{B101290D-37FD-9B3F-FDB9-1915C116E607}"/>
              </a:ext>
            </a:extLst>
          </p:cNvPr>
          <p:cNvSpPr>
            <a:spLocks noGrp="1"/>
          </p:cNvSpPr>
          <p:nvPr>
            <p:ph type="subTitle" idx="1"/>
          </p:nvPr>
        </p:nvSpPr>
        <p:spPr>
          <a:xfrm>
            <a:off x="3109762" y="3190827"/>
            <a:ext cx="2136006" cy="1164189"/>
          </a:xfrm>
        </p:spPr>
        <p:txBody>
          <a:bodyPr anchor="t">
            <a:normAutofit/>
          </a:bodyPr>
          <a:lstStyle/>
          <a:p>
            <a:pPr algn="l"/>
            <a:r>
              <a:rPr lang="en-US" sz="2200" dirty="0">
                <a:solidFill>
                  <a:schemeClr val="tx2"/>
                </a:solidFill>
              </a:rPr>
              <a:t>Kousalya. R</a:t>
            </a:r>
          </a:p>
          <a:p>
            <a:pPr algn="l"/>
            <a:r>
              <a:rPr lang="en-US" sz="2200" dirty="0">
                <a:solidFill>
                  <a:schemeClr val="tx2"/>
                </a:solidFill>
              </a:rPr>
              <a:t>19001189</a:t>
            </a:r>
            <a:endParaRPr lang="en-IN" sz="2200" dirty="0">
              <a:solidFill>
                <a:schemeClr val="tx2"/>
              </a:solidFill>
            </a:endParaRPr>
          </a:p>
        </p:txBody>
      </p:sp>
      <p:pic>
        <p:nvPicPr>
          <p:cNvPr id="4" name="Picture 3">
            <a:extLst>
              <a:ext uri="{FF2B5EF4-FFF2-40B4-BE49-F238E27FC236}">
                <a16:creationId xmlns:a16="http://schemas.microsoft.com/office/drawing/2014/main" id="{CD36CD67-C273-D58E-24FD-5825430D0753}"/>
              </a:ext>
            </a:extLst>
          </p:cNvPr>
          <p:cNvPicPr>
            <a:picLocks noChangeAspect="1"/>
          </p:cNvPicPr>
          <p:nvPr/>
        </p:nvPicPr>
        <p:blipFill rotWithShape="1">
          <a:blip r:embed="rId2"/>
          <a:srcRect r="33753" b="-2"/>
          <a:stretch/>
        </p:blipFill>
        <p:spPr>
          <a:xfrm>
            <a:off x="7162800" y="10"/>
            <a:ext cx="5029200" cy="5693802"/>
          </a:xfrm>
          <a:prstGeom prst="rect">
            <a:avLst/>
          </a:prstGeom>
        </p:spPr>
      </p:pic>
      <p:sp>
        <p:nvSpPr>
          <p:cNvPr id="13" name="Rectangle 12">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561694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D5AC-8079-798B-8A64-A9D1F9D18D65}"/>
              </a:ext>
            </a:extLst>
          </p:cNvPr>
          <p:cNvSpPr>
            <a:spLocks noGrp="1"/>
          </p:cNvSpPr>
          <p:nvPr>
            <p:ph type="title"/>
          </p:nvPr>
        </p:nvSpPr>
        <p:spPr>
          <a:xfrm>
            <a:off x="7569200" y="365760"/>
            <a:ext cx="3784600" cy="2001520"/>
          </a:xfrm>
        </p:spPr>
        <p:txBody>
          <a:bodyPr>
            <a:normAutofit/>
          </a:bodyPr>
          <a:lstStyle/>
          <a:p>
            <a:r>
              <a:rPr lang="en-US" sz="2800" dirty="0"/>
              <a:t>Suggestion form</a:t>
            </a:r>
            <a:endParaRPr lang="en-IN" sz="2800" dirty="0"/>
          </a:p>
        </p:txBody>
      </p:sp>
      <p:pic>
        <p:nvPicPr>
          <p:cNvPr id="5" name="Content Placeholder 4" descr="A screenshot of a computer&#10;&#10;Description automatically generated">
            <a:extLst>
              <a:ext uri="{FF2B5EF4-FFF2-40B4-BE49-F238E27FC236}">
                <a16:creationId xmlns:a16="http://schemas.microsoft.com/office/drawing/2014/main" id="{332B088B-2C97-D214-F3F7-49F19CFE5B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100126"/>
            <a:ext cx="6416040" cy="3919144"/>
          </a:xfrm>
        </p:spPr>
      </p:pic>
      <p:sp>
        <p:nvSpPr>
          <p:cNvPr id="6" name="TextBox 5">
            <a:extLst>
              <a:ext uri="{FF2B5EF4-FFF2-40B4-BE49-F238E27FC236}">
                <a16:creationId xmlns:a16="http://schemas.microsoft.com/office/drawing/2014/main" id="{1AE2311F-FCB7-5261-9004-00A8BE8703A0}"/>
              </a:ext>
            </a:extLst>
          </p:cNvPr>
          <p:cNvSpPr txBox="1"/>
          <p:nvPr/>
        </p:nvSpPr>
        <p:spPr>
          <a:xfrm>
            <a:off x="1320765" y="4710634"/>
            <a:ext cx="2990850" cy="1477328"/>
          </a:xfrm>
          <a:prstGeom prst="rect">
            <a:avLst/>
          </a:prstGeom>
          <a:noFill/>
        </p:spPr>
        <p:txBody>
          <a:bodyPr wrap="square" rtlCol="0">
            <a:spAutoFit/>
          </a:bodyPr>
          <a:lstStyle/>
          <a:p>
            <a:r>
              <a:rPr lang="en-US" dirty="0">
                <a:solidFill>
                  <a:schemeClr val="bg1">
                    <a:lumMod val="85000"/>
                  </a:schemeClr>
                </a:solidFill>
              </a:rPr>
              <a:t>Used :</a:t>
            </a:r>
          </a:p>
          <a:p>
            <a:pPr marL="342900" indent="-342900">
              <a:buFont typeface="+mj-lt"/>
              <a:buAutoNum type="arabicPeriod"/>
            </a:pPr>
            <a:r>
              <a:rPr lang="en-US" dirty="0">
                <a:solidFill>
                  <a:schemeClr val="bg1">
                    <a:lumMod val="85000"/>
                  </a:schemeClr>
                </a:solidFill>
              </a:rPr>
              <a:t>Model based approach</a:t>
            </a:r>
          </a:p>
          <a:p>
            <a:pPr marL="342900" indent="-342900">
              <a:buFont typeface="+mj-lt"/>
              <a:buAutoNum type="arabicPeriod"/>
            </a:pPr>
            <a:r>
              <a:rPr lang="en-US" dirty="0">
                <a:solidFill>
                  <a:schemeClr val="bg1">
                    <a:lumMod val="85000"/>
                  </a:schemeClr>
                </a:solidFill>
              </a:rPr>
              <a:t>Validation created</a:t>
            </a:r>
          </a:p>
          <a:p>
            <a:r>
              <a:rPr lang="en-US" dirty="0">
                <a:solidFill>
                  <a:schemeClr val="bg1">
                    <a:lumMod val="85000"/>
                  </a:schemeClr>
                </a:solidFill>
              </a:rPr>
              <a:t>3.   Directives</a:t>
            </a:r>
            <a:endParaRPr lang="en-US" dirty="0"/>
          </a:p>
          <a:p>
            <a:endParaRPr lang="en-IN" dirty="0"/>
          </a:p>
        </p:txBody>
      </p:sp>
      <p:pic>
        <p:nvPicPr>
          <p:cNvPr id="8" name="Picture 7" descr="A screenshot of a computer&#10;&#10;Description automatically generated">
            <a:extLst>
              <a:ext uri="{FF2B5EF4-FFF2-40B4-BE49-F238E27FC236}">
                <a16:creationId xmlns:a16="http://schemas.microsoft.com/office/drawing/2014/main" id="{3DF3BEAD-4EDF-24C6-180A-8E50CE74C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339" y="2663394"/>
            <a:ext cx="6559621" cy="4094480"/>
          </a:xfrm>
          <a:prstGeom prst="rect">
            <a:avLst/>
          </a:prstGeom>
        </p:spPr>
      </p:pic>
    </p:spTree>
    <p:extLst>
      <p:ext uri="{BB962C8B-B14F-4D97-AF65-F5344CB8AC3E}">
        <p14:creationId xmlns:p14="http://schemas.microsoft.com/office/powerpoint/2010/main" val="137875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D5AC-8079-798B-8A64-A9D1F9D18D65}"/>
              </a:ext>
            </a:extLst>
          </p:cNvPr>
          <p:cNvSpPr>
            <a:spLocks noGrp="1"/>
          </p:cNvSpPr>
          <p:nvPr>
            <p:ph type="title"/>
          </p:nvPr>
        </p:nvSpPr>
        <p:spPr>
          <a:xfrm>
            <a:off x="8068678" y="814228"/>
            <a:ext cx="4213158" cy="1325563"/>
          </a:xfrm>
        </p:spPr>
        <p:txBody>
          <a:bodyPr>
            <a:normAutofit/>
          </a:bodyPr>
          <a:lstStyle/>
          <a:p>
            <a:r>
              <a:rPr lang="en-US" sz="2800" dirty="0"/>
              <a:t>Posted to </a:t>
            </a:r>
            <a:r>
              <a:rPr lang="en-US" sz="2800" dirty="0" err="1"/>
              <a:t>json</a:t>
            </a:r>
            <a:r>
              <a:rPr lang="en-US" sz="2800" dirty="0"/>
              <a:t>-server</a:t>
            </a:r>
            <a:endParaRPr lang="en-IN" sz="2800" dirty="0"/>
          </a:p>
        </p:txBody>
      </p:sp>
      <p:sp>
        <p:nvSpPr>
          <p:cNvPr id="6" name="TextBox 5">
            <a:extLst>
              <a:ext uri="{FF2B5EF4-FFF2-40B4-BE49-F238E27FC236}">
                <a16:creationId xmlns:a16="http://schemas.microsoft.com/office/drawing/2014/main" id="{F2B21A3A-90CD-46DF-F52A-22C7EE927D7C}"/>
              </a:ext>
            </a:extLst>
          </p:cNvPr>
          <p:cNvSpPr txBox="1"/>
          <p:nvPr/>
        </p:nvSpPr>
        <p:spPr>
          <a:xfrm>
            <a:off x="1356956" y="4971033"/>
            <a:ext cx="2367280" cy="1200329"/>
          </a:xfrm>
          <a:prstGeom prst="rect">
            <a:avLst/>
          </a:prstGeom>
          <a:noFill/>
        </p:spPr>
        <p:txBody>
          <a:bodyPr wrap="square" rtlCol="0">
            <a:spAutoFit/>
          </a:bodyPr>
          <a:lstStyle/>
          <a:p>
            <a:r>
              <a:rPr lang="en-US" dirty="0">
                <a:solidFill>
                  <a:schemeClr val="bg1">
                    <a:lumMod val="85000"/>
                  </a:schemeClr>
                </a:solidFill>
              </a:rPr>
              <a:t>Used:</a:t>
            </a:r>
          </a:p>
          <a:p>
            <a:pPr marL="342900" indent="-342900">
              <a:buFont typeface="+mj-lt"/>
              <a:buAutoNum type="arabicPeriod"/>
            </a:pPr>
            <a:r>
              <a:rPr lang="en-US" dirty="0">
                <a:solidFill>
                  <a:schemeClr val="bg1">
                    <a:lumMod val="85000"/>
                  </a:schemeClr>
                </a:solidFill>
              </a:rPr>
              <a:t>Directives</a:t>
            </a:r>
          </a:p>
          <a:p>
            <a:pPr marL="342900" indent="-342900">
              <a:buFont typeface="+mj-lt"/>
              <a:buAutoNum type="arabicPeriod"/>
            </a:pPr>
            <a:r>
              <a:rPr lang="en-US" dirty="0">
                <a:solidFill>
                  <a:schemeClr val="bg1">
                    <a:lumMod val="85000"/>
                  </a:schemeClr>
                </a:solidFill>
              </a:rPr>
              <a:t>Post method</a:t>
            </a:r>
          </a:p>
          <a:p>
            <a:endParaRPr lang="en-US" dirty="0"/>
          </a:p>
        </p:txBody>
      </p:sp>
      <p:pic>
        <p:nvPicPr>
          <p:cNvPr id="8" name="Picture 7" descr="A screenshot of a computer&#10;&#10;Description automatically generated">
            <a:extLst>
              <a:ext uri="{FF2B5EF4-FFF2-40B4-BE49-F238E27FC236}">
                <a16:creationId xmlns:a16="http://schemas.microsoft.com/office/drawing/2014/main" id="{1A639B43-5100-3930-7E2A-1B7703A79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87" y="19568"/>
            <a:ext cx="7616702" cy="4284395"/>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58ED6761-B9C5-A454-8C74-A20ED60A7D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69561" y="2642669"/>
            <a:ext cx="6869641" cy="4195763"/>
          </a:xfrm>
        </p:spPr>
      </p:pic>
    </p:spTree>
    <p:extLst>
      <p:ext uri="{BB962C8B-B14F-4D97-AF65-F5344CB8AC3E}">
        <p14:creationId xmlns:p14="http://schemas.microsoft.com/office/powerpoint/2010/main" val="1893074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D5AC-8079-798B-8A64-A9D1F9D18D65}"/>
              </a:ext>
            </a:extLst>
          </p:cNvPr>
          <p:cNvSpPr>
            <a:spLocks noGrp="1"/>
          </p:cNvSpPr>
          <p:nvPr>
            <p:ph type="title"/>
          </p:nvPr>
        </p:nvSpPr>
        <p:spPr>
          <a:xfrm>
            <a:off x="7749138" y="1501541"/>
            <a:ext cx="3204411" cy="1325563"/>
          </a:xfrm>
        </p:spPr>
        <p:txBody>
          <a:bodyPr>
            <a:normAutofit/>
          </a:bodyPr>
          <a:lstStyle/>
          <a:p>
            <a:r>
              <a:rPr lang="en-US" sz="2800" dirty="0"/>
              <a:t>Collection Page</a:t>
            </a:r>
            <a:endParaRPr lang="en-IN" sz="2800" dirty="0"/>
          </a:p>
        </p:txBody>
      </p:sp>
      <p:pic>
        <p:nvPicPr>
          <p:cNvPr id="11" name="Picture 10" descr="A screenshot of a computer&#10;&#10;Description automatically generated">
            <a:extLst>
              <a:ext uri="{FF2B5EF4-FFF2-40B4-BE49-F238E27FC236}">
                <a16:creationId xmlns:a16="http://schemas.microsoft.com/office/drawing/2014/main" id="{C2393C7D-50D1-504E-3A29-40E0762B5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03" y="3079439"/>
            <a:ext cx="7151571" cy="3672682"/>
          </a:xfrm>
          <a:prstGeom prst="rect">
            <a:avLst/>
          </a:prstGeom>
        </p:spPr>
      </p:pic>
      <p:pic>
        <p:nvPicPr>
          <p:cNvPr id="9" name="Content Placeholder 8" descr="A screenshot of a computer&#10;&#10;Description automatically generated">
            <a:extLst>
              <a:ext uri="{FF2B5EF4-FFF2-40B4-BE49-F238E27FC236}">
                <a16:creationId xmlns:a16="http://schemas.microsoft.com/office/drawing/2014/main" id="{6DA40EF3-FE89-A488-F38A-B5F2E728A7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003" y="137160"/>
            <a:ext cx="7151571" cy="3234088"/>
          </a:xfrm>
        </p:spPr>
      </p:pic>
      <p:sp>
        <p:nvSpPr>
          <p:cNvPr id="13" name="TextBox 12">
            <a:extLst>
              <a:ext uri="{FF2B5EF4-FFF2-40B4-BE49-F238E27FC236}">
                <a16:creationId xmlns:a16="http://schemas.microsoft.com/office/drawing/2014/main" id="{68D383EC-AFEB-3D36-C862-139BF9EAB711}"/>
              </a:ext>
            </a:extLst>
          </p:cNvPr>
          <p:cNvSpPr txBox="1"/>
          <p:nvPr/>
        </p:nvSpPr>
        <p:spPr>
          <a:xfrm>
            <a:off x="8441356" y="2739802"/>
            <a:ext cx="2926080" cy="1754326"/>
          </a:xfrm>
          <a:prstGeom prst="rect">
            <a:avLst/>
          </a:prstGeom>
          <a:noFill/>
        </p:spPr>
        <p:txBody>
          <a:bodyPr wrap="square" rtlCol="0">
            <a:spAutoFit/>
          </a:bodyPr>
          <a:lstStyle/>
          <a:p>
            <a:r>
              <a:rPr lang="en-US" dirty="0">
                <a:solidFill>
                  <a:schemeClr val="bg1">
                    <a:lumMod val="85000"/>
                  </a:schemeClr>
                </a:solidFill>
              </a:rPr>
              <a:t>Used:</a:t>
            </a:r>
          </a:p>
          <a:p>
            <a:pPr marL="342900" indent="-342900">
              <a:buFont typeface="+mj-lt"/>
              <a:buAutoNum type="arabicPeriod"/>
            </a:pPr>
            <a:r>
              <a:rPr lang="en-IN" dirty="0">
                <a:solidFill>
                  <a:schemeClr val="bg1">
                    <a:lumMod val="85000"/>
                  </a:schemeClr>
                </a:solidFill>
              </a:rPr>
              <a:t>Filters –pipe</a:t>
            </a:r>
          </a:p>
          <a:p>
            <a:pPr marL="342900" indent="-342900">
              <a:buFont typeface="+mj-lt"/>
              <a:buAutoNum type="arabicPeriod"/>
            </a:pPr>
            <a:r>
              <a:rPr lang="en-IN" dirty="0">
                <a:solidFill>
                  <a:schemeClr val="bg1">
                    <a:lumMod val="85000"/>
                  </a:schemeClr>
                </a:solidFill>
              </a:rPr>
              <a:t>Price range –pipe</a:t>
            </a:r>
          </a:p>
          <a:p>
            <a:pPr marL="342900" indent="-342900">
              <a:buFont typeface="+mj-lt"/>
              <a:buAutoNum type="arabicPeriod"/>
            </a:pPr>
            <a:r>
              <a:rPr lang="en-IN" dirty="0">
                <a:solidFill>
                  <a:schemeClr val="bg1">
                    <a:lumMod val="85000"/>
                  </a:schemeClr>
                </a:solidFill>
              </a:rPr>
              <a:t>Mat cards</a:t>
            </a:r>
          </a:p>
          <a:p>
            <a:pPr marL="342900" indent="-342900">
              <a:buFont typeface="+mj-lt"/>
              <a:buAutoNum type="arabicPeriod"/>
            </a:pPr>
            <a:r>
              <a:rPr lang="en-IN" dirty="0">
                <a:solidFill>
                  <a:schemeClr val="bg1">
                    <a:lumMod val="85000"/>
                  </a:schemeClr>
                </a:solidFill>
              </a:rPr>
              <a:t>Directives</a:t>
            </a:r>
          </a:p>
          <a:p>
            <a:pPr marL="342900" indent="-342900">
              <a:buFont typeface="+mj-lt"/>
              <a:buAutoNum type="arabicPeriod"/>
            </a:pPr>
            <a:r>
              <a:rPr lang="en-IN" dirty="0">
                <a:solidFill>
                  <a:schemeClr val="bg1">
                    <a:lumMod val="85000"/>
                  </a:schemeClr>
                </a:solidFill>
              </a:rPr>
              <a:t>Get Method </a:t>
            </a:r>
          </a:p>
        </p:txBody>
      </p:sp>
    </p:spTree>
    <p:extLst>
      <p:ext uri="{BB962C8B-B14F-4D97-AF65-F5344CB8AC3E}">
        <p14:creationId xmlns:p14="http://schemas.microsoft.com/office/powerpoint/2010/main" val="4054265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2EFF-4AE6-1AB1-8348-A0059A3825A9}"/>
              </a:ext>
            </a:extLst>
          </p:cNvPr>
          <p:cNvSpPr>
            <a:spLocks noGrp="1"/>
          </p:cNvSpPr>
          <p:nvPr>
            <p:ph type="title"/>
          </p:nvPr>
        </p:nvSpPr>
        <p:spPr>
          <a:xfrm>
            <a:off x="7353700" y="1087655"/>
            <a:ext cx="3923097" cy="1325563"/>
          </a:xfrm>
        </p:spPr>
        <p:txBody>
          <a:bodyPr>
            <a:normAutofit fontScale="90000"/>
          </a:bodyPr>
          <a:lstStyle/>
          <a:p>
            <a:r>
              <a:rPr lang="en-US" dirty="0"/>
              <a:t>Filtered using price and filter</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AE869B3E-8D95-BF77-4D90-8769F62CBC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737" y="380194"/>
            <a:ext cx="6034818" cy="3076832"/>
          </a:xfrm>
        </p:spPr>
      </p:pic>
      <p:pic>
        <p:nvPicPr>
          <p:cNvPr id="11" name="Picture 10" descr="A screenshot of a computer&#10;&#10;Description automatically generated">
            <a:extLst>
              <a:ext uri="{FF2B5EF4-FFF2-40B4-BE49-F238E27FC236}">
                <a16:creationId xmlns:a16="http://schemas.microsoft.com/office/drawing/2014/main" id="{B9BBA06F-3954-B918-D02C-8C40CA9E9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37" y="3457026"/>
            <a:ext cx="6034818" cy="292316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0ECBDE2C-C1DA-7E2E-932C-84BCDF747A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555" y="2887580"/>
            <a:ext cx="5196735" cy="3492610"/>
          </a:xfrm>
          <a:prstGeom prst="rect">
            <a:avLst/>
          </a:prstGeom>
        </p:spPr>
      </p:pic>
    </p:spTree>
    <p:extLst>
      <p:ext uri="{BB962C8B-B14F-4D97-AF65-F5344CB8AC3E}">
        <p14:creationId xmlns:p14="http://schemas.microsoft.com/office/powerpoint/2010/main" val="2253894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2EFF-4AE6-1AB1-8348-A0059A3825A9}"/>
              </a:ext>
            </a:extLst>
          </p:cNvPr>
          <p:cNvSpPr>
            <a:spLocks noGrp="1"/>
          </p:cNvSpPr>
          <p:nvPr>
            <p:ph type="title"/>
          </p:nvPr>
        </p:nvSpPr>
        <p:spPr>
          <a:xfrm>
            <a:off x="544796" y="4298444"/>
            <a:ext cx="3886781" cy="1325563"/>
          </a:xfrm>
        </p:spPr>
        <p:txBody>
          <a:bodyPr>
            <a:normAutofit fontScale="90000"/>
          </a:bodyPr>
          <a:lstStyle/>
          <a:p>
            <a:r>
              <a:rPr lang="en-US" sz="2400" dirty="0"/>
              <a:t>When the card is </a:t>
            </a:r>
            <a:r>
              <a:rPr lang="en-US" sz="2400" dirty="0" err="1"/>
              <a:t>clicked,it</a:t>
            </a:r>
            <a:r>
              <a:rPr lang="en-US" sz="2400" dirty="0"/>
              <a:t> displays the details and through the review form user can post their reviews</a:t>
            </a:r>
            <a:endParaRPr lang="en-IN" sz="2400" dirty="0"/>
          </a:p>
        </p:txBody>
      </p:sp>
      <p:sp>
        <p:nvSpPr>
          <p:cNvPr id="6" name="TextBox 5">
            <a:extLst>
              <a:ext uri="{FF2B5EF4-FFF2-40B4-BE49-F238E27FC236}">
                <a16:creationId xmlns:a16="http://schemas.microsoft.com/office/drawing/2014/main" id="{D45B4A0E-3D2D-DDC7-5998-3D84EE16F7C0}"/>
              </a:ext>
            </a:extLst>
          </p:cNvPr>
          <p:cNvSpPr txBox="1"/>
          <p:nvPr/>
        </p:nvSpPr>
        <p:spPr>
          <a:xfrm>
            <a:off x="7660796" y="914399"/>
            <a:ext cx="3369755" cy="1477328"/>
          </a:xfrm>
          <a:prstGeom prst="rect">
            <a:avLst/>
          </a:prstGeom>
          <a:noFill/>
        </p:spPr>
        <p:txBody>
          <a:bodyPr wrap="square" rtlCol="0">
            <a:spAutoFit/>
          </a:bodyPr>
          <a:lstStyle/>
          <a:p>
            <a:r>
              <a:rPr lang="en-US" dirty="0">
                <a:solidFill>
                  <a:schemeClr val="bg1">
                    <a:lumMod val="85000"/>
                  </a:schemeClr>
                </a:solidFill>
              </a:rPr>
              <a:t>Used:</a:t>
            </a:r>
          </a:p>
          <a:p>
            <a:pPr marL="342900" indent="-342900">
              <a:buFont typeface="+mj-lt"/>
              <a:buAutoNum type="arabicPeriod"/>
            </a:pPr>
            <a:r>
              <a:rPr lang="en-US" dirty="0">
                <a:solidFill>
                  <a:schemeClr val="bg1">
                    <a:lumMod val="85000"/>
                  </a:schemeClr>
                </a:solidFill>
              </a:rPr>
              <a:t>Template based approach</a:t>
            </a:r>
          </a:p>
          <a:p>
            <a:pPr marL="342900" indent="-342900">
              <a:buFont typeface="+mj-lt"/>
              <a:buAutoNum type="arabicPeriod"/>
            </a:pPr>
            <a:r>
              <a:rPr lang="en-IN" dirty="0">
                <a:solidFill>
                  <a:schemeClr val="bg1">
                    <a:lumMod val="85000"/>
                  </a:schemeClr>
                </a:solidFill>
              </a:rPr>
              <a:t>Directives</a:t>
            </a:r>
          </a:p>
          <a:p>
            <a:pPr marL="342900" indent="-342900">
              <a:buFont typeface="+mj-lt"/>
              <a:buAutoNum type="arabicPeriod"/>
            </a:pPr>
            <a:r>
              <a:rPr lang="en-IN" dirty="0">
                <a:solidFill>
                  <a:schemeClr val="bg1">
                    <a:lumMod val="85000"/>
                  </a:schemeClr>
                </a:solidFill>
              </a:rPr>
              <a:t>Post method</a:t>
            </a:r>
          </a:p>
          <a:p>
            <a:pPr marL="342900" indent="-342900">
              <a:buFont typeface="+mj-lt"/>
              <a:buAutoNum type="arabicPeriod"/>
            </a:pPr>
            <a:r>
              <a:rPr lang="en-IN" dirty="0">
                <a:solidFill>
                  <a:schemeClr val="bg1">
                    <a:lumMod val="85000"/>
                  </a:schemeClr>
                </a:solidFill>
              </a:rPr>
              <a:t>Get method</a:t>
            </a:r>
            <a:r>
              <a:rPr lang="en-IN" dirty="0"/>
              <a:t> </a:t>
            </a:r>
          </a:p>
        </p:txBody>
      </p:sp>
      <p:pic>
        <p:nvPicPr>
          <p:cNvPr id="10" name="Picture 9" descr="A screenshot of a computer&#10;&#10;Description automatically generated">
            <a:extLst>
              <a:ext uri="{FF2B5EF4-FFF2-40B4-BE49-F238E27FC236}">
                <a16:creationId xmlns:a16="http://schemas.microsoft.com/office/drawing/2014/main" id="{8F9FCC65-A122-B40D-6811-EA98FAA8E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725" y="2979232"/>
            <a:ext cx="6741583" cy="379214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8562BC5-33EA-E361-A898-EDBA5A602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47" y="0"/>
            <a:ext cx="6096000" cy="3429000"/>
          </a:xfrm>
          <a:prstGeom prst="rect">
            <a:avLst/>
          </a:prstGeom>
        </p:spPr>
      </p:pic>
    </p:spTree>
    <p:extLst>
      <p:ext uri="{BB962C8B-B14F-4D97-AF65-F5344CB8AC3E}">
        <p14:creationId xmlns:p14="http://schemas.microsoft.com/office/powerpoint/2010/main" val="1680602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2EFF-4AE6-1AB1-8348-A0059A3825A9}"/>
              </a:ext>
            </a:extLst>
          </p:cNvPr>
          <p:cNvSpPr>
            <a:spLocks noGrp="1"/>
          </p:cNvSpPr>
          <p:nvPr>
            <p:ph type="title"/>
          </p:nvPr>
        </p:nvSpPr>
        <p:spPr>
          <a:xfrm>
            <a:off x="856649" y="-165385"/>
            <a:ext cx="4745253" cy="1325563"/>
          </a:xfrm>
        </p:spPr>
        <p:txBody>
          <a:bodyPr>
            <a:normAutofit/>
          </a:bodyPr>
          <a:lstStyle/>
          <a:p>
            <a:r>
              <a:rPr lang="en-US" sz="2800" dirty="0" err="1"/>
              <a:t>Reachus</a:t>
            </a:r>
            <a:r>
              <a:rPr lang="en-US" sz="2800" dirty="0"/>
              <a:t> Page</a:t>
            </a:r>
            <a:endParaRPr lang="en-IN" sz="2800" dirty="0"/>
          </a:p>
        </p:txBody>
      </p:sp>
      <p:pic>
        <p:nvPicPr>
          <p:cNvPr id="9" name="Content Placeholder 8" descr="A screenshot of a computer&#10;&#10;Description automatically generated">
            <a:extLst>
              <a:ext uri="{FF2B5EF4-FFF2-40B4-BE49-F238E27FC236}">
                <a16:creationId xmlns:a16="http://schemas.microsoft.com/office/drawing/2014/main" id="{DA793CCC-F1BA-FEEA-9F01-CCA65D6B29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693" y="1160178"/>
            <a:ext cx="11029751" cy="5120640"/>
          </a:xfrm>
        </p:spPr>
      </p:pic>
      <p:sp>
        <p:nvSpPr>
          <p:cNvPr id="10" name="TextBox 9">
            <a:extLst>
              <a:ext uri="{FF2B5EF4-FFF2-40B4-BE49-F238E27FC236}">
                <a16:creationId xmlns:a16="http://schemas.microsoft.com/office/drawing/2014/main" id="{012EAA13-D9F3-2F8B-3EDE-34CD4B387208}"/>
              </a:ext>
            </a:extLst>
          </p:cNvPr>
          <p:cNvSpPr txBox="1"/>
          <p:nvPr/>
        </p:nvSpPr>
        <p:spPr>
          <a:xfrm>
            <a:off x="9672589" y="199800"/>
            <a:ext cx="2213811" cy="1477328"/>
          </a:xfrm>
          <a:prstGeom prst="rect">
            <a:avLst/>
          </a:prstGeom>
          <a:noFill/>
        </p:spPr>
        <p:txBody>
          <a:bodyPr wrap="square" rtlCol="0">
            <a:spAutoFit/>
          </a:bodyPr>
          <a:lstStyle/>
          <a:p>
            <a:r>
              <a:rPr lang="en-US" dirty="0">
                <a:solidFill>
                  <a:schemeClr val="bg1">
                    <a:lumMod val="85000"/>
                  </a:schemeClr>
                </a:solidFill>
              </a:rPr>
              <a:t>Used:</a:t>
            </a:r>
          </a:p>
          <a:p>
            <a:pPr marL="342900" indent="-342900">
              <a:buFont typeface="+mj-lt"/>
              <a:buAutoNum type="arabicPeriod"/>
            </a:pPr>
            <a:r>
              <a:rPr lang="en-US" dirty="0">
                <a:solidFill>
                  <a:schemeClr val="bg1">
                    <a:lumMod val="85000"/>
                  </a:schemeClr>
                </a:solidFill>
              </a:rPr>
              <a:t>Mat card</a:t>
            </a:r>
          </a:p>
          <a:p>
            <a:pPr marL="342900" indent="-342900">
              <a:buFont typeface="+mj-lt"/>
              <a:buAutoNum type="arabicPeriod"/>
            </a:pPr>
            <a:r>
              <a:rPr lang="en-US" dirty="0">
                <a:solidFill>
                  <a:schemeClr val="bg1">
                    <a:lumMod val="85000"/>
                  </a:schemeClr>
                </a:solidFill>
              </a:rPr>
              <a:t>Get Method</a:t>
            </a:r>
          </a:p>
          <a:p>
            <a:endParaRPr lang="en-US" dirty="0"/>
          </a:p>
          <a:p>
            <a:endParaRPr lang="en-IN" dirty="0"/>
          </a:p>
        </p:txBody>
      </p:sp>
    </p:spTree>
    <p:extLst>
      <p:ext uri="{BB962C8B-B14F-4D97-AF65-F5344CB8AC3E}">
        <p14:creationId xmlns:p14="http://schemas.microsoft.com/office/powerpoint/2010/main" val="280290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2EFF-4AE6-1AB1-8348-A0059A3825A9}"/>
              </a:ext>
            </a:extLst>
          </p:cNvPr>
          <p:cNvSpPr>
            <a:spLocks noGrp="1"/>
          </p:cNvSpPr>
          <p:nvPr>
            <p:ph type="title"/>
          </p:nvPr>
        </p:nvSpPr>
        <p:spPr>
          <a:xfrm>
            <a:off x="1001830" y="866273"/>
            <a:ext cx="2030128" cy="741145"/>
          </a:xfrm>
        </p:spPr>
        <p:txBody>
          <a:bodyPr>
            <a:normAutofit fontScale="90000"/>
          </a:bodyPr>
          <a:lstStyle/>
          <a:p>
            <a:r>
              <a:rPr lang="en-US" dirty="0"/>
              <a:t>Forum</a:t>
            </a:r>
            <a:endParaRPr lang="en-IN" dirty="0"/>
          </a:p>
        </p:txBody>
      </p:sp>
      <p:pic>
        <p:nvPicPr>
          <p:cNvPr id="5" name="Content Placeholder 4">
            <a:extLst>
              <a:ext uri="{FF2B5EF4-FFF2-40B4-BE49-F238E27FC236}">
                <a16:creationId xmlns:a16="http://schemas.microsoft.com/office/drawing/2014/main" id="{0D442F59-3811-133D-D961-22DA2DC22444}"/>
              </a:ext>
            </a:extLst>
          </p:cNvPr>
          <p:cNvPicPr>
            <a:picLocks noGrp="1" noChangeAspect="1"/>
          </p:cNvPicPr>
          <p:nvPr>
            <p:ph idx="1"/>
          </p:nvPr>
        </p:nvPicPr>
        <p:blipFill>
          <a:blip r:embed="rId2"/>
          <a:stretch>
            <a:fillRect/>
          </a:stretch>
        </p:blipFill>
        <p:spPr>
          <a:xfrm>
            <a:off x="855266" y="1756610"/>
            <a:ext cx="10579547" cy="4735630"/>
          </a:xfrm>
        </p:spPr>
      </p:pic>
      <p:sp>
        <p:nvSpPr>
          <p:cNvPr id="6" name="TextBox 5">
            <a:extLst>
              <a:ext uri="{FF2B5EF4-FFF2-40B4-BE49-F238E27FC236}">
                <a16:creationId xmlns:a16="http://schemas.microsoft.com/office/drawing/2014/main" id="{33D89AA8-9A34-F8E3-C9A0-D2E36C87C07B}"/>
              </a:ext>
            </a:extLst>
          </p:cNvPr>
          <p:cNvSpPr txBox="1"/>
          <p:nvPr/>
        </p:nvSpPr>
        <p:spPr>
          <a:xfrm>
            <a:off x="8325853" y="365760"/>
            <a:ext cx="2772076" cy="1477328"/>
          </a:xfrm>
          <a:prstGeom prst="rect">
            <a:avLst/>
          </a:prstGeom>
          <a:noFill/>
        </p:spPr>
        <p:txBody>
          <a:bodyPr wrap="square" rtlCol="0">
            <a:spAutoFit/>
          </a:bodyPr>
          <a:lstStyle/>
          <a:p>
            <a:r>
              <a:rPr lang="en-US" dirty="0">
                <a:solidFill>
                  <a:schemeClr val="bg1">
                    <a:lumMod val="85000"/>
                  </a:schemeClr>
                </a:solidFill>
              </a:rPr>
              <a:t>Used:</a:t>
            </a:r>
          </a:p>
          <a:p>
            <a:pPr marL="342900" indent="-342900">
              <a:buFont typeface="+mj-lt"/>
              <a:buAutoNum type="arabicPeriod"/>
            </a:pPr>
            <a:r>
              <a:rPr lang="en-US" dirty="0" err="1">
                <a:solidFill>
                  <a:schemeClr val="bg1">
                    <a:lumMod val="85000"/>
                  </a:schemeClr>
                </a:solidFill>
              </a:rPr>
              <a:t>TextBox</a:t>
            </a:r>
            <a:r>
              <a:rPr lang="en-US" dirty="0">
                <a:solidFill>
                  <a:schemeClr val="bg1">
                    <a:lumMod val="85000"/>
                  </a:schemeClr>
                </a:solidFill>
              </a:rPr>
              <a:t> </a:t>
            </a:r>
          </a:p>
          <a:p>
            <a:pPr marL="342900" indent="-342900">
              <a:buFont typeface="+mj-lt"/>
              <a:buAutoNum type="arabicPeriod"/>
            </a:pPr>
            <a:r>
              <a:rPr lang="en-US" dirty="0">
                <a:solidFill>
                  <a:schemeClr val="bg1">
                    <a:lumMod val="85000"/>
                  </a:schemeClr>
                </a:solidFill>
              </a:rPr>
              <a:t>Output Directive</a:t>
            </a:r>
          </a:p>
          <a:p>
            <a:pPr marL="342900" indent="-342900">
              <a:buFont typeface="+mj-lt"/>
              <a:buAutoNum type="arabicPeriod"/>
            </a:pPr>
            <a:r>
              <a:rPr lang="en-US" dirty="0">
                <a:solidFill>
                  <a:schemeClr val="bg1">
                    <a:lumMod val="85000"/>
                  </a:schemeClr>
                </a:solidFill>
              </a:rPr>
              <a:t>Get Method</a:t>
            </a:r>
          </a:p>
          <a:p>
            <a:pPr marL="342900" indent="-342900">
              <a:buFont typeface="+mj-lt"/>
              <a:buAutoNum type="arabicPeriod"/>
            </a:pPr>
            <a:endParaRPr lang="en-IN" dirty="0"/>
          </a:p>
        </p:txBody>
      </p:sp>
    </p:spTree>
    <p:extLst>
      <p:ext uri="{BB962C8B-B14F-4D97-AF65-F5344CB8AC3E}">
        <p14:creationId xmlns:p14="http://schemas.microsoft.com/office/powerpoint/2010/main" val="383998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2EFF-4AE6-1AB1-8348-A0059A3825A9}"/>
              </a:ext>
            </a:extLst>
          </p:cNvPr>
          <p:cNvSpPr>
            <a:spLocks noGrp="1"/>
          </p:cNvSpPr>
          <p:nvPr>
            <p:ph type="title"/>
          </p:nvPr>
        </p:nvSpPr>
        <p:spPr>
          <a:xfrm>
            <a:off x="1170313" y="5335738"/>
            <a:ext cx="2459614" cy="1325563"/>
          </a:xfrm>
        </p:spPr>
        <p:txBody>
          <a:bodyPr>
            <a:normAutofit fontScale="90000"/>
          </a:bodyPr>
          <a:lstStyle/>
          <a:p>
            <a:r>
              <a:rPr lang="en-US" sz="2200" b="0" dirty="0"/>
              <a:t>Used:</a:t>
            </a:r>
            <a:br>
              <a:rPr lang="en-US" sz="2200" b="0" dirty="0"/>
            </a:br>
            <a:r>
              <a:rPr lang="en-US" sz="2200" b="0" dirty="0"/>
              <a:t>1.Put method </a:t>
            </a:r>
            <a:br>
              <a:rPr lang="en-US" sz="2200" b="0" dirty="0"/>
            </a:br>
            <a:r>
              <a:rPr lang="en-US" sz="2200" b="0" dirty="0"/>
              <a:t>2.post method </a:t>
            </a:r>
            <a:br>
              <a:rPr lang="en-US" sz="2200" b="0" dirty="0"/>
            </a:br>
            <a:r>
              <a:rPr lang="en-US" sz="2200" b="0" dirty="0"/>
              <a:t>3.Mat cards</a:t>
            </a:r>
            <a:br>
              <a:rPr lang="en-US" sz="2200" b="0" dirty="0"/>
            </a:br>
            <a:r>
              <a:rPr lang="en-US" sz="2200" b="0" dirty="0"/>
              <a:t>4.Output Directive</a:t>
            </a:r>
            <a:br>
              <a:rPr lang="en-US" sz="2200" b="0" dirty="0"/>
            </a:br>
            <a:br>
              <a:rPr lang="en-US" dirty="0"/>
            </a:b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320D42C1-CBB8-1048-5ADB-9562656263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301" y="0"/>
            <a:ext cx="7459134" cy="4195763"/>
          </a:xfrm>
        </p:spPr>
      </p:pic>
      <p:pic>
        <p:nvPicPr>
          <p:cNvPr id="9" name="Picture 8" descr="A screenshot of a computer&#10;&#10;Description automatically generated">
            <a:extLst>
              <a:ext uri="{FF2B5EF4-FFF2-40B4-BE49-F238E27FC236}">
                <a16:creationId xmlns:a16="http://schemas.microsoft.com/office/drawing/2014/main" id="{3EA22DA5-7F1B-7685-EA7B-5E4039BFD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85" y="2662237"/>
            <a:ext cx="7459135" cy="4195763"/>
          </a:xfrm>
          <a:prstGeom prst="rect">
            <a:avLst/>
          </a:prstGeom>
        </p:spPr>
      </p:pic>
      <p:sp>
        <p:nvSpPr>
          <p:cNvPr id="10" name="TextBox 9">
            <a:extLst>
              <a:ext uri="{FF2B5EF4-FFF2-40B4-BE49-F238E27FC236}">
                <a16:creationId xmlns:a16="http://schemas.microsoft.com/office/drawing/2014/main" id="{9487C6A6-B69A-9BA8-335F-58DE48BF339E}"/>
              </a:ext>
            </a:extLst>
          </p:cNvPr>
          <p:cNvSpPr txBox="1"/>
          <p:nvPr/>
        </p:nvSpPr>
        <p:spPr>
          <a:xfrm>
            <a:off x="8402854" y="1222407"/>
            <a:ext cx="2772076" cy="369332"/>
          </a:xfrm>
          <a:prstGeom prst="rect">
            <a:avLst/>
          </a:prstGeom>
          <a:noFill/>
        </p:spPr>
        <p:txBody>
          <a:bodyPr wrap="square" rtlCol="0">
            <a:spAutoFit/>
          </a:bodyPr>
          <a:lstStyle/>
          <a:p>
            <a:r>
              <a:rPr lang="en-US" dirty="0">
                <a:solidFill>
                  <a:schemeClr val="bg1">
                    <a:lumMod val="85000"/>
                  </a:schemeClr>
                </a:solidFill>
              </a:rPr>
              <a:t>Forum Answering page</a:t>
            </a:r>
            <a:endParaRPr lang="en-IN" dirty="0">
              <a:solidFill>
                <a:schemeClr val="bg1">
                  <a:lumMod val="85000"/>
                </a:schemeClr>
              </a:solidFill>
            </a:endParaRPr>
          </a:p>
        </p:txBody>
      </p:sp>
    </p:spTree>
    <p:extLst>
      <p:ext uri="{BB962C8B-B14F-4D97-AF65-F5344CB8AC3E}">
        <p14:creationId xmlns:p14="http://schemas.microsoft.com/office/powerpoint/2010/main" val="254619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2EFF-4AE6-1AB1-8348-A0059A3825A9}"/>
              </a:ext>
            </a:extLst>
          </p:cNvPr>
          <p:cNvSpPr>
            <a:spLocks noGrp="1"/>
          </p:cNvSpPr>
          <p:nvPr>
            <p:ph type="title"/>
          </p:nvPr>
        </p:nvSpPr>
        <p:spPr/>
        <p:txBody>
          <a:bodyPr/>
          <a:lstStyle/>
          <a:p>
            <a:r>
              <a:rPr lang="en-US" dirty="0"/>
              <a:t>Admin Side-Add Artwork Tab</a:t>
            </a:r>
            <a:endParaRPr lang="en-IN" dirty="0"/>
          </a:p>
        </p:txBody>
      </p:sp>
      <p:pic>
        <p:nvPicPr>
          <p:cNvPr id="9" name="Content Placeholder 8" descr="A screenshot of a computer&#10;&#10;Description automatically generated">
            <a:extLst>
              <a:ext uri="{FF2B5EF4-FFF2-40B4-BE49-F238E27FC236}">
                <a16:creationId xmlns:a16="http://schemas.microsoft.com/office/drawing/2014/main" id="{CD9E46C8-C897-6344-949E-5B17DACC8F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0949"/>
            <a:ext cx="7459134" cy="4195763"/>
          </a:xfrm>
        </p:spPr>
      </p:pic>
      <p:sp>
        <p:nvSpPr>
          <p:cNvPr id="10" name="TextBox 9">
            <a:extLst>
              <a:ext uri="{FF2B5EF4-FFF2-40B4-BE49-F238E27FC236}">
                <a16:creationId xmlns:a16="http://schemas.microsoft.com/office/drawing/2014/main" id="{D22378A0-63CC-8E32-6DD6-379A3ED8F416}"/>
              </a:ext>
            </a:extLst>
          </p:cNvPr>
          <p:cNvSpPr txBox="1"/>
          <p:nvPr/>
        </p:nvSpPr>
        <p:spPr>
          <a:xfrm>
            <a:off x="8739738" y="2897204"/>
            <a:ext cx="3031959" cy="1754326"/>
          </a:xfrm>
          <a:prstGeom prst="rect">
            <a:avLst/>
          </a:prstGeom>
          <a:noFill/>
        </p:spPr>
        <p:txBody>
          <a:bodyPr wrap="square" rtlCol="0">
            <a:spAutoFit/>
          </a:bodyPr>
          <a:lstStyle/>
          <a:p>
            <a:r>
              <a:rPr lang="en-US" dirty="0">
                <a:solidFill>
                  <a:schemeClr val="bg1">
                    <a:lumMod val="85000"/>
                  </a:schemeClr>
                </a:solidFill>
              </a:rPr>
              <a:t>Used:</a:t>
            </a:r>
          </a:p>
          <a:p>
            <a:pPr marL="342900" indent="-342900">
              <a:buFont typeface="+mj-lt"/>
              <a:buAutoNum type="arabicPeriod"/>
            </a:pPr>
            <a:r>
              <a:rPr lang="en-US" dirty="0">
                <a:solidFill>
                  <a:schemeClr val="bg1">
                    <a:lumMod val="85000"/>
                  </a:schemeClr>
                </a:solidFill>
              </a:rPr>
              <a:t>Add Product action</a:t>
            </a:r>
          </a:p>
          <a:p>
            <a:pPr marL="342900" indent="-342900">
              <a:buFont typeface="+mj-lt"/>
              <a:buAutoNum type="arabicPeriod"/>
            </a:pPr>
            <a:r>
              <a:rPr lang="en-US" dirty="0">
                <a:solidFill>
                  <a:schemeClr val="bg1">
                    <a:lumMod val="85000"/>
                  </a:schemeClr>
                </a:solidFill>
              </a:rPr>
              <a:t>Edit Product action</a:t>
            </a:r>
          </a:p>
          <a:p>
            <a:pPr marL="342900" indent="-342900">
              <a:buFont typeface="+mj-lt"/>
              <a:buAutoNum type="arabicPeriod"/>
            </a:pPr>
            <a:r>
              <a:rPr lang="en-US" dirty="0">
                <a:solidFill>
                  <a:schemeClr val="bg1">
                    <a:lumMod val="85000"/>
                  </a:schemeClr>
                </a:solidFill>
              </a:rPr>
              <a:t>Delete Product action</a:t>
            </a:r>
          </a:p>
          <a:p>
            <a:pPr marL="342900" indent="-342900">
              <a:buFont typeface="+mj-lt"/>
              <a:buAutoNum type="arabicPeriod"/>
            </a:pPr>
            <a:r>
              <a:rPr lang="en-US" dirty="0">
                <a:solidFill>
                  <a:schemeClr val="bg1">
                    <a:lumMod val="85000"/>
                  </a:schemeClr>
                </a:solidFill>
              </a:rPr>
              <a:t>Bootstrap dialog modal</a:t>
            </a:r>
          </a:p>
          <a:p>
            <a:pPr marL="342900" indent="-342900">
              <a:buFont typeface="+mj-lt"/>
              <a:buAutoNum type="arabicPeriod"/>
            </a:pPr>
            <a:r>
              <a:rPr lang="en-US" dirty="0">
                <a:solidFill>
                  <a:schemeClr val="bg1">
                    <a:lumMod val="85000"/>
                  </a:schemeClr>
                </a:solidFill>
              </a:rPr>
              <a:t>Template Based Form</a:t>
            </a:r>
            <a:endParaRPr lang="en-IN" dirty="0">
              <a:solidFill>
                <a:schemeClr val="bg1">
                  <a:lumMod val="85000"/>
                </a:schemeClr>
              </a:solidFill>
            </a:endParaRPr>
          </a:p>
        </p:txBody>
      </p:sp>
    </p:spTree>
    <p:extLst>
      <p:ext uri="{BB962C8B-B14F-4D97-AF65-F5344CB8AC3E}">
        <p14:creationId xmlns:p14="http://schemas.microsoft.com/office/powerpoint/2010/main" val="4121413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a:extLst>
              <a:ext uri="{FF2B5EF4-FFF2-40B4-BE49-F238E27FC236}">
                <a16:creationId xmlns:a16="http://schemas.microsoft.com/office/drawing/2014/main" id="{3C6F21C3-1FA5-8FE4-60C3-8BE8222767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250" y="120651"/>
            <a:ext cx="6673514" cy="3753852"/>
          </a:xfrm>
        </p:spPr>
      </p:pic>
      <p:pic>
        <p:nvPicPr>
          <p:cNvPr id="11" name="Picture 10" descr="A screenshot of a computer&#10;&#10;Description automatically generated">
            <a:extLst>
              <a:ext uri="{FF2B5EF4-FFF2-40B4-BE49-F238E27FC236}">
                <a16:creationId xmlns:a16="http://schemas.microsoft.com/office/drawing/2014/main" id="{E43F1F17-5E76-84FF-AF67-68FF0F792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235" y="2983497"/>
            <a:ext cx="6673515" cy="3753852"/>
          </a:xfrm>
          <a:prstGeom prst="rect">
            <a:avLst/>
          </a:prstGeom>
        </p:spPr>
      </p:pic>
      <p:sp>
        <p:nvSpPr>
          <p:cNvPr id="12" name="TextBox 11">
            <a:extLst>
              <a:ext uri="{FF2B5EF4-FFF2-40B4-BE49-F238E27FC236}">
                <a16:creationId xmlns:a16="http://schemas.microsoft.com/office/drawing/2014/main" id="{DEC5836D-C6A9-DF11-82F9-409601DED3D0}"/>
              </a:ext>
            </a:extLst>
          </p:cNvPr>
          <p:cNvSpPr txBox="1"/>
          <p:nvPr/>
        </p:nvSpPr>
        <p:spPr>
          <a:xfrm>
            <a:off x="7632834" y="885524"/>
            <a:ext cx="3946358" cy="1477328"/>
          </a:xfrm>
          <a:prstGeom prst="rect">
            <a:avLst/>
          </a:prstGeom>
          <a:noFill/>
        </p:spPr>
        <p:txBody>
          <a:bodyPr wrap="square" rtlCol="0">
            <a:spAutoFit/>
          </a:bodyPr>
          <a:lstStyle/>
          <a:p>
            <a:r>
              <a:rPr lang="en-US" dirty="0">
                <a:solidFill>
                  <a:schemeClr val="bg1">
                    <a:lumMod val="85000"/>
                  </a:schemeClr>
                </a:solidFill>
              </a:rPr>
              <a:t>Used:</a:t>
            </a:r>
          </a:p>
          <a:p>
            <a:pPr marL="342900" indent="-342900">
              <a:buFont typeface="+mj-lt"/>
              <a:buAutoNum type="arabicPeriod"/>
            </a:pPr>
            <a:r>
              <a:rPr lang="en-US" dirty="0">
                <a:solidFill>
                  <a:schemeClr val="bg1">
                    <a:lumMod val="85000"/>
                  </a:schemeClr>
                </a:solidFill>
              </a:rPr>
              <a:t>In Add Option-Post method</a:t>
            </a:r>
          </a:p>
          <a:p>
            <a:pPr marL="342900" indent="-342900">
              <a:buFont typeface="+mj-lt"/>
              <a:buAutoNum type="arabicPeriod"/>
            </a:pPr>
            <a:r>
              <a:rPr lang="en-US" dirty="0">
                <a:solidFill>
                  <a:schemeClr val="bg1">
                    <a:lumMod val="85000"/>
                  </a:schemeClr>
                </a:solidFill>
              </a:rPr>
              <a:t>In Edit Option-Put and Get method</a:t>
            </a:r>
          </a:p>
          <a:p>
            <a:pPr marL="342900" indent="-342900">
              <a:buFont typeface="+mj-lt"/>
              <a:buAutoNum type="arabicPeriod"/>
            </a:pPr>
            <a:r>
              <a:rPr lang="en-US" dirty="0">
                <a:solidFill>
                  <a:schemeClr val="bg1">
                    <a:lumMod val="85000"/>
                  </a:schemeClr>
                </a:solidFill>
              </a:rPr>
              <a:t>Mat Table </a:t>
            </a:r>
          </a:p>
        </p:txBody>
      </p:sp>
      <p:sp>
        <p:nvSpPr>
          <p:cNvPr id="13" name="TextBox 12">
            <a:extLst>
              <a:ext uri="{FF2B5EF4-FFF2-40B4-BE49-F238E27FC236}">
                <a16:creationId xmlns:a16="http://schemas.microsoft.com/office/drawing/2014/main" id="{F3612C52-4E5D-88A2-90B8-90923522AE55}"/>
              </a:ext>
            </a:extLst>
          </p:cNvPr>
          <p:cNvSpPr txBox="1"/>
          <p:nvPr/>
        </p:nvSpPr>
        <p:spPr>
          <a:xfrm>
            <a:off x="1329780" y="4936594"/>
            <a:ext cx="3503595" cy="369332"/>
          </a:xfrm>
          <a:prstGeom prst="rect">
            <a:avLst/>
          </a:prstGeom>
          <a:noFill/>
        </p:spPr>
        <p:txBody>
          <a:bodyPr wrap="square" rtlCol="0">
            <a:spAutoFit/>
          </a:bodyPr>
          <a:lstStyle/>
          <a:p>
            <a:r>
              <a:rPr lang="en-US" dirty="0">
                <a:solidFill>
                  <a:schemeClr val="bg1">
                    <a:lumMod val="85000"/>
                  </a:schemeClr>
                </a:solidFill>
              </a:rPr>
              <a:t>Add Product Dialog</a:t>
            </a:r>
            <a:endParaRPr lang="en-IN" dirty="0">
              <a:solidFill>
                <a:schemeClr val="bg1">
                  <a:lumMod val="85000"/>
                </a:schemeClr>
              </a:solidFill>
            </a:endParaRPr>
          </a:p>
        </p:txBody>
      </p:sp>
      <p:sp>
        <p:nvSpPr>
          <p:cNvPr id="14" name="TextBox 13">
            <a:extLst>
              <a:ext uri="{FF2B5EF4-FFF2-40B4-BE49-F238E27FC236}">
                <a16:creationId xmlns:a16="http://schemas.microsoft.com/office/drawing/2014/main" id="{0844EA43-42B8-EFD3-F880-E43941E01AB1}"/>
              </a:ext>
            </a:extLst>
          </p:cNvPr>
          <p:cNvSpPr txBox="1"/>
          <p:nvPr/>
        </p:nvSpPr>
        <p:spPr>
          <a:xfrm>
            <a:off x="883920" y="5600299"/>
            <a:ext cx="3503595" cy="369332"/>
          </a:xfrm>
          <a:prstGeom prst="rect">
            <a:avLst/>
          </a:prstGeom>
          <a:noFill/>
        </p:spPr>
        <p:txBody>
          <a:bodyPr wrap="square" rtlCol="0">
            <a:spAutoFit/>
          </a:bodyPr>
          <a:lstStyle/>
          <a:p>
            <a:r>
              <a:rPr lang="en-US" dirty="0">
                <a:solidFill>
                  <a:schemeClr val="bg1">
                    <a:lumMod val="85000"/>
                  </a:schemeClr>
                </a:solidFill>
              </a:rPr>
              <a:t>Edit/Update Product Dialog</a:t>
            </a:r>
            <a:endParaRPr lang="en-IN" dirty="0">
              <a:solidFill>
                <a:schemeClr val="bg1">
                  <a:lumMod val="85000"/>
                </a:schemeClr>
              </a:solidFill>
            </a:endParaRPr>
          </a:p>
        </p:txBody>
      </p:sp>
      <p:sp>
        <p:nvSpPr>
          <p:cNvPr id="15" name="Arrow: Right 14">
            <a:extLst>
              <a:ext uri="{FF2B5EF4-FFF2-40B4-BE49-F238E27FC236}">
                <a16:creationId xmlns:a16="http://schemas.microsoft.com/office/drawing/2014/main" id="{31B61D5B-A35F-2E58-569A-FB5FB5B9BE34}"/>
              </a:ext>
            </a:extLst>
          </p:cNvPr>
          <p:cNvSpPr/>
          <p:nvPr/>
        </p:nvSpPr>
        <p:spPr>
          <a:xfrm>
            <a:off x="4081112" y="5600299"/>
            <a:ext cx="798896"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Up 15">
            <a:extLst>
              <a:ext uri="{FF2B5EF4-FFF2-40B4-BE49-F238E27FC236}">
                <a16:creationId xmlns:a16="http://schemas.microsoft.com/office/drawing/2014/main" id="{F1A1A2D4-F128-6A1D-426B-DA278DB7C061}"/>
              </a:ext>
            </a:extLst>
          </p:cNvPr>
          <p:cNvSpPr/>
          <p:nvPr/>
        </p:nvSpPr>
        <p:spPr>
          <a:xfrm>
            <a:off x="2249101" y="4042450"/>
            <a:ext cx="386616" cy="7792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1720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9A3E3-A6C4-87AC-D6CC-68FE15AFBBFA}"/>
              </a:ext>
            </a:extLst>
          </p:cNvPr>
          <p:cNvSpPr>
            <a:spLocks noGrp="1"/>
          </p:cNvSpPr>
          <p:nvPr>
            <p:ph type="title"/>
          </p:nvPr>
        </p:nvSpPr>
        <p:spPr/>
        <p:txBody>
          <a:bodyPr/>
          <a:lstStyle/>
          <a:p>
            <a:r>
              <a:rPr lang="en-US" dirty="0"/>
              <a:t>Abstract :</a:t>
            </a:r>
            <a:endParaRPr lang="en-IN" dirty="0"/>
          </a:p>
        </p:txBody>
      </p:sp>
      <p:sp>
        <p:nvSpPr>
          <p:cNvPr id="3" name="Content Placeholder 2">
            <a:extLst>
              <a:ext uri="{FF2B5EF4-FFF2-40B4-BE49-F238E27FC236}">
                <a16:creationId xmlns:a16="http://schemas.microsoft.com/office/drawing/2014/main" id="{7C5482D2-B9E2-ACC7-9BE7-A4954D5B0C4C}"/>
              </a:ext>
            </a:extLst>
          </p:cNvPr>
          <p:cNvSpPr>
            <a:spLocks noGrp="1"/>
          </p:cNvSpPr>
          <p:nvPr>
            <p:ph idx="1"/>
          </p:nvPr>
        </p:nvSpPr>
        <p:spPr>
          <a:xfrm>
            <a:off x="990600" y="1549400"/>
            <a:ext cx="10515600" cy="4195763"/>
          </a:xfrm>
        </p:spPr>
        <p:txBody>
          <a:bodyPr>
            <a:normAutofit/>
          </a:bodyPr>
          <a:lstStyle/>
          <a:p>
            <a:pPr marL="0" indent="0" rtl="0">
              <a:buNone/>
            </a:pPr>
            <a:r>
              <a:rPr lang="en-US" dirty="0">
                <a:effectLst/>
                <a:latin typeface="-apple-system"/>
              </a:rPr>
              <a:t>      </a:t>
            </a:r>
            <a:r>
              <a:rPr lang="en-US" dirty="0" err="1">
                <a:effectLst/>
                <a:latin typeface="-apple-system"/>
              </a:rPr>
              <a:t>Amazeee</a:t>
            </a:r>
            <a:r>
              <a:rPr lang="en-US" dirty="0">
                <a:effectLst/>
                <a:latin typeface="-apple-system"/>
              </a:rPr>
              <a:t> art works displays the collection of artworks according to the theme ,artist types and pricing of it which will be available in offline artwork gallery. It has User side and Admin side where admin can add product, delete ,edit and update, and answer the forum, user can look on it, review it and suggests what is required more. </a:t>
            </a:r>
            <a:br>
              <a:rPr lang="en-US" dirty="0"/>
            </a:br>
            <a:endParaRPr lang="en-US" dirty="0"/>
          </a:p>
        </p:txBody>
      </p:sp>
    </p:spTree>
    <p:extLst>
      <p:ext uri="{BB962C8B-B14F-4D97-AF65-F5344CB8AC3E}">
        <p14:creationId xmlns:p14="http://schemas.microsoft.com/office/powerpoint/2010/main" val="900892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DCA9D06F-0AA9-43B5-DBD0-441E23381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013" y="2744956"/>
            <a:ext cx="7064942" cy="3974030"/>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BE2696D7-9B9A-459D-B9E8-E202592C38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6627" y="284280"/>
            <a:ext cx="6392556" cy="3595813"/>
          </a:xfrm>
        </p:spPr>
      </p:pic>
      <p:sp>
        <p:nvSpPr>
          <p:cNvPr id="9" name="TextBox 8">
            <a:extLst>
              <a:ext uri="{FF2B5EF4-FFF2-40B4-BE49-F238E27FC236}">
                <a16:creationId xmlns:a16="http://schemas.microsoft.com/office/drawing/2014/main" id="{6EF2CAE7-A31E-F360-746E-1E094D80862F}"/>
              </a:ext>
            </a:extLst>
          </p:cNvPr>
          <p:cNvSpPr txBox="1"/>
          <p:nvPr/>
        </p:nvSpPr>
        <p:spPr>
          <a:xfrm>
            <a:off x="8104472" y="1270534"/>
            <a:ext cx="2204185" cy="646331"/>
          </a:xfrm>
          <a:prstGeom prst="rect">
            <a:avLst/>
          </a:prstGeom>
          <a:noFill/>
        </p:spPr>
        <p:txBody>
          <a:bodyPr wrap="square" rtlCol="0">
            <a:spAutoFit/>
          </a:bodyPr>
          <a:lstStyle/>
          <a:p>
            <a:r>
              <a:rPr lang="en-US" dirty="0">
                <a:solidFill>
                  <a:schemeClr val="bg1">
                    <a:lumMod val="85000"/>
                  </a:schemeClr>
                </a:solidFill>
              </a:rPr>
              <a:t>Used:</a:t>
            </a:r>
          </a:p>
          <a:p>
            <a:pPr marL="342900" indent="-342900">
              <a:buFont typeface="+mj-lt"/>
              <a:buAutoNum type="arabicPeriod"/>
            </a:pPr>
            <a:r>
              <a:rPr lang="en-US" dirty="0">
                <a:solidFill>
                  <a:schemeClr val="bg1">
                    <a:lumMod val="85000"/>
                  </a:schemeClr>
                </a:solidFill>
              </a:rPr>
              <a:t>Delete Method</a:t>
            </a:r>
            <a:endParaRPr lang="en-IN" dirty="0">
              <a:solidFill>
                <a:schemeClr val="bg1">
                  <a:lumMod val="85000"/>
                </a:schemeClr>
              </a:solidFill>
            </a:endParaRPr>
          </a:p>
        </p:txBody>
      </p:sp>
      <p:sp>
        <p:nvSpPr>
          <p:cNvPr id="10" name="TextBox 9">
            <a:extLst>
              <a:ext uri="{FF2B5EF4-FFF2-40B4-BE49-F238E27FC236}">
                <a16:creationId xmlns:a16="http://schemas.microsoft.com/office/drawing/2014/main" id="{78F86B4C-C0DC-861C-4523-CB75347A5214}"/>
              </a:ext>
            </a:extLst>
          </p:cNvPr>
          <p:cNvSpPr txBox="1"/>
          <p:nvPr/>
        </p:nvSpPr>
        <p:spPr>
          <a:xfrm>
            <a:off x="1106216" y="4731971"/>
            <a:ext cx="3416968" cy="1237010"/>
          </a:xfrm>
          <a:prstGeom prst="rect">
            <a:avLst/>
          </a:prstGeom>
          <a:noFill/>
        </p:spPr>
        <p:txBody>
          <a:bodyPr wrap="square" rtlCol="0">
            <a:spAutoFit/>
          </a:bodyPr>
          <a:lstStyle/>
          <a:p>
            <a:r>
              <a:rPr lang="en-US" dirty="0">
                <a:solidFill>
                  <a:schemeClr val="bg1">
                    <a:lumMod val="85000"/>
                  </a:schemeClr>
                </a:solidFill>
              </a:rPr>
              <a:t>When Erased Art –delete button is clicked ,it erases the data from </a:t>
            </a:r>
            <a:r>
              <a:rPr lang="en-US" dirty="0" err="1">
                <a:solidFill>
                  <a:schemeClr val="bg1">
                    <a:lumMod val="85000"/>
                  </a:schemeClr>
                </a:solidFill>
              </a:rPr>
              <a:t>json</a:t>
            </a:r>
            <a:r>
              <a:rPr lang="en-US" dirty="0">
                <a:solidFill>
                  <a:schemeClr val="bg1">
                    <a:lumMod val="85000"/>
                  </a:schemeClr>
                </a:solidFill>
              </a:rPr>
              <a:t> and vanishes from table</a:t>
            </a:r>
            <a:endParaRPr lang="en-IN" dirty="0">
              <a:solidFill>
                <a:schemeClr val="bg1">
                  <a:lumMod val="85000"/>
                </a:schemeClr>
              </a:solidFill>
            </a:endParaRPr>
          </a:p>
        </p:txBody>
      </p:sp>
      <p:cxnSp>
        <p:nvCxnSpPr>
          <p:cNvPr id="12" name="Connector: Elbow 11">
            <a:extLst>
              <a:ext uri="{FF2B5EF4-FFF2-40B4-BE49-F238E27FC236}">
                <a16:creationId xmlns:a16="http://schemas.microsoft.com/office/drawing/2014/main" id="{64CE607F-60CF-2569-F506-085671BDD423}"/>
              </a:ext>
            </a:extLst>
          </p:cNvPr>
          <p:cNvCxnSpPr/>
          <p:nvPr/>
        </p:nvCxnSpPr>
        <p:spPr>
          <a:xfrm>
            <a:off x="3224119" y="5759444"/>
            <a:ext cx="1424539" cy="4042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568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4A16-4073-F47A-8C68-765402A54CAD}"/>
              </a:ext>
            </a:extLst>
          </p:cNvPr>
          <p:cNvSpPr>
            <a:spLocks noGrp="1"/>
          </p:cNvSpPr>
          <p:nvPr>
            <p:ph type="title"/>
          </p:nvPr>
        </p:nvSpPr>
        <p:spPr/>
        <p:txBody>
          <a:bodyPr/>
          <a:lstStyle/>
          <a:p>
            <a:endParaRPr lang="en-IN"/>
          </a:p>
        </p:txBody>
      </p:sp>
      <p:pic>
        <p:nvPicPr>
          <p:cNvPr id="5" name="Content Placeholder 4" descr="A screenshot of a computer&#10;&#10;Description automatically generated">
            <a:extLst>
              <a:ext uri="{FF2B5EF4-FFF2-40B4-BE49-F238E27FC236}">
                <a16:creationId xmlns:a16="http://schemas.microsoft.com/office/drawing/2014/main" id="{464B7DC5-76D5-97B0-94F5-E91AA868B2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367" y="176354"/>
            <a:ext cx="7459134" cy="4195763"/>
          </a:xfrm>
        </p:spPr>
      </p:pic>
      <p:pic>
        <p:nvPicPr>
          <p:cNvPr id="7" name="Picture 6" descr="A screenshot of a computer&#10;&#10;Description automatically generated">
            <a:extLst>
              <a:ext uri="{FF2B5EF4-FFF2-40B4-BE49-F238E27FC236}">
                <a16:creationId xmlns:a16="http://schemas.microsoft.com/office/drawing/2014/main" id="{0DFDEC6F-F774-DC9C-8BC4-8832ED3F3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136" y="2993456"/>
            <a:ext cx="6926981" cy="3864543"/>
          </a:xfrm>
          <a:prstGeom prst="rect">
            <a:avLst/>
          </a:prstGeom>
        </p:spPr>
      </p:pic>
    </p:spTree>
    <p:extLst>
      <p:ext uri="{BB962C8B-B14F-4D97-AF65-F5344CB8AC3E}">
        <p14:creationId xmlns:p14="http://schemas.microsoft.com/office/powerpoint/2010/main" val="350112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F9537E3-71C4-3332-7738-BB4B59297C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121" y="139898"/>
            <a:ext cx="7459134" cy="4195763"/>
          </a:xfrm>
        </p:spPr>
      </p:pic>
      <p:pic>
        <p:nvPicPr>
          <p:cNvPr id="9" name="Picture 8" descr="A screenshot of a computer&#10;&#10;Description automatically generated">
            <a:extLst>
              <a:ext uri="{FF2B5EF4-FFF2-40B4-BE49-F238E27FC236}">
                <a16:creationId xmlns:a16="http://schemas.microsoft.com/office/drawing/2014/main" id="{C358CC4B-F789-A4B7-DF13-3CEDE4865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0" y="3194142"/>
            <a:ext cx="6851362" cy="3591334"/>
          </a:xfrm>
          <a:prstGeom prst="rect">
            <a:avLst/>
          </a:prstGeom>
        </p:spPr>
      </p:pic>
    </p:spTree>
    <p:extLst>
      <p:ext uri="{BB962C8B-B14F-4D97-AF65-F5344CB8AC3E}">
        <p14:creationId xmlns:p14="http://schemas.microsoft.com/office/powerpoint/2010/main" val="1424593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4A16-4073-F47A-8C68-765402A54CAD}"/>
              </a:ext>
            </a:extLst>
          </p:cNvPr>
          <p:cNvSpPr>
            <a:spLocks noGrp="1"/>
          </p:cNvSpPr>
          <p:nvPr>
            <p:ph type="title"/>
          </p:nvPr>
        </p:nvSpPr>
        <p:spPr>
          <a:xfrm>
            <a:off x="838201" y="336885"/>
            <a:ext cx="4253564" cy="510656"/>
          </a:xfrm>
        </p:spPr>
        <p:txBody>
          <a:bodyPr>
            <a:noAutofit/>
          </a:bodyPr>
          <a:lstStyle/>
          <a:p>
            <a:r>
              <a:rPr lang="en-US" sz="2800" dirty="0"/>
              <a:t>Requirement Satisfied:</a:t>
            </a:r>
            <a:endParaRPr lang="en-IN" sz="2800" dirty="0"/>
          </a:p>
        </p:txBody>
      </p:sp>
      <p:sp>
        <p:nvSpPr>
          <p:cNvPr id="3" name="Content Placeholder 2">
            <a:extLst>
              <a:ext uri="{FF2B5EF4-FFF2-40B4-BE49-F238E27FC236}">
                <a16:creationId xmlns:a16="http://schemas.microsoft.com/office/drawing/2014/main" id="{27598FE9-B9E7-985F-43E8-15402A530A64}"/>
              </a:ext>
            </a:extLst>
          </p:cNvPr>
          <p:cNvSpPr>
            <a:spLocks noGrp="1"/>
          </p:cNvSpPr>
          <p:nvPr>
            <p:ph idx="1"/>
          </p:nvPr>
        </p:nvSpPr>
        <p:spPr>
          <a:xfrm>
            <a:off x="1165459" y="914919"/>
            <a:ext cx="10515599" cy="5297672"/>
          </a:xfrm>
        </p:spPr>
        <p:txBody>
          <a:bodyPr>
            <a:normAutofit fontScale="40000" lnSpcReduction="20000"/>
          </a:bodyPr>
          <a:lstStyle/>
          <a:p>
            <a:pPr marL="0" indent="0" algn="l">
              <a:buNone/>
            </a:pPr>
            <a:r>
              <a:rPr lang="en-US" sz="3700" dirty="0">
                <a:solidFill>
                  <a:schemeClr val="bg1">
                    <a:lumMod val="85000"/>
                  </a:schemeClr>
                </a:solidFill>
                <a:latin typeface="Arial" panose="020B0604020202020204" pitchFamily="34" charset="0"/>
              </a:rPr>
              <a:t>1</a:t>
            </a:r>
            <a:r>
              <a:rPr lang="en-US" sz="3700" b="0" i="0" dirty="0">
                <a:solidFill>
                  <a:schemeClr val="bg1">
                    <a:lumMod val="85000"/>
                  </a:schemeClr>
                </a:solidFill>
                <a:effectLst/>
                <a:latin typeface="Arial" panose="020B0604020202020204" pitchFamily="34" charset="0"/>
              </a:rPr>
              <a:t>. you need to use Component </a:t>
            </a:r>
            <a:r>
              <a:rPr lang="en-US" sz="3700" b="0" i="0" dirty="0" err="1">
                <a:solidFill>
                  <a:schemeClr val="bg1">
                    <a:lumMod val="85000"/>
                  </a:schemeClr>
                </a:solidFill>
                <a:effectLst/>
                <a:latin typeface="Arial" panose="020B0604020202020204" pitchFamily="34" charset="0"/>
              </a:rPr>
              <a:t>heirarchy</a:t>
            </a:r>
            <a:r>
              <a:rPr lang="en-US" sz="3700" b="0" i="0" dirty="0">
                <a:solidFill>
                  <a:schemeClr val="bg1">
                    <a:lumMod val="85000"/>
                  </a:schemeClr>
                </a:solidFill>
                <a:effectLst/>
                <a:latin typeface="Arial" panose="020B0604020202020204" pitchFamily="34" charset="0"/>
              </a:rPr>
              <a:t> effectively - parent-child</a:t>
            </a:r>
          </a:p>
          <a:p>
            <a:pPr marL="0" indent="0" algn="l">
              <a:buNone/>
            </a:pPr>
            <a:r>
              <a:rPr lang="en-US" sz="3700" b="0" i="0" dirty="0">
                <a:solidFill>
                  <a:schemeClr val="bg1">
                    <a:lumMod val="85000"/>
                  </a:schemeClr>
                </a:solidFill>
                <a:effectLst/>
                <a:latin typeface="Arial" panose="020B0604020202020204" pitchFamily="34" charset="0"/>
              </a:rPr>
              <a:t>2. Must use services</a:t>
            </a:r>
          </a:p>
          <a:p>
            <a:pPr marL="0" indent="0" algn="l">
              <a:buNone/>
            </a:pPr>
            <a:r>
              <a:rPr lang="en-US" sz="3700" b="0" i="0" dirty="0">
                <a:solidFill>
                  <a:schemeClr val="bg1">
                    <a:lumMod val="85000"/>
                  </a:schemeClr>
                </a:solidFill>
                <a:effectLst/>
                <a:latin typeface="Arial" panose="020B0604020202020204" pitchFamily="34" charset="0"/>
              </a:rPr>
              <a:t>3. Data should be maintained only in API [ </a:t>
            </a:r>
            <a:r>
              <a:rPr lang="en-US" sz="3700" b="0" i="0" dirty="0" err="1">
                <a:solidFill>
                  <a:schemeClr val="bg1">
                    <a:lumMod val="85000"/>
                  </a:schemeClr>
                </a:solidFill>
                <a:effectLst/>
                <a:latin typeface="Arial" panose="020B0604020202020204" pitchFamily="34" charset="0"/>
              </a:rPr>
              <a:t>JSon</a:t>
            </a:r>
            <a:r>
              <a:rPr lang="en-US" sz="3700" b="0" i="0" dirty="0">
                <a:solidFill>
                  <a:schemeClr val="bg1">
                    <a:lumMod val="85000"/>
                  </a:schemeClr>
                </a:solidFill>
                <a:effectLst/>
                <a:latin typeface="Arial" panose="020B0604020202020204" pitchFamily="34" charset="0"/>
              </a:rPr>
              <a:t>-server]</a:t>
            </a:r>
          </a:p>
          <a:p>
            <a:pPr marL="0" indent="0" algn="l">
              <a:buNone/>
            </a:pPr>
            <a:r>
              <a:rPr lang="en-US" sz="3700" b="0" i="0" dirty="0">
                <a:solidFill>
                  <a:schemeClr val="bg1">
                    <a:lumMod val="85000"/>
                  </a:schemeClr>
                </a:solidFill>
                <a:effectLst/>
                <a:latin typeface="Arial" panose="020B0604020202020204" pitchFamily="34" charset="0"/>
              </a:rPr>
              <a:t>4. For UI components, Use Angular Material &amp; if needed bootstrap</a:t>
            </a:r>
          </a:p>
          <a:p>
            <a:pPr marL="0" indent="0" algn="l">
              <a:buNone/>
            </a:pPr>
            <a:r>
              <a:rPr lang="en-US" sz="3700" b="0" i="0" dirty="0">
                <a:solidFill>
                  <a:schemeClr val="bg1">
                    <a:lumMod val="85000"/>
                  </a:schemeClr>
                </a:solidFill>
                <a:effectLst/>
                <a:latin typeface="Arial" panose="020B0604020202020204" pitchFamily="34" charset="0"/>
              </a:rPr>
              <a:t>5. Must and should have routing involved</a:t>
            </a:r>
          </a:p>
          <a:p>
            <a:pPr marL="0" indent="0" algn="l">
              <a:buNone/>
            </a:pPr>
            <a:r>
              <a:rPr lang="en-US" sz="3700" dirty="0">
                <a:solidFill>
                  <a:schemeClr val="bg1">
                    <a:lumMod val="85000"/>
                  </a:schemeClr>
                </a:solidFill>
                <a:latin typeface="Arial" panose="020B0604020202020204" pitchFamily="34" charset="0"/>
              </a:rPr>
              <a:t>       </a:t>
            </a:r>
            <a:r>
              <a:rPr lang="en-US" sz="3700" b="0" i="0" dirty="0">
                <a:solidFill>
                  <a:schemeClr val="bg1">
                    <a:lumMod val="85000"/>
                  </a:schemeClr>
                </a:solidFill>
                <a:effectLst/>
                <a:latin typeface="Arial" panose="020B0604020202020204" pitchFamily="34" charset="0"/>
              </a:rPr>
              <a:t>1. Routing modules - lazy loading must be used</a:t>
            </a:r>
          </a:p>
          <a:p>
            <a:pPr marL="0" indent="0" algn="l">
              <a:buNone/>
            </a:pPr>
            <a:r>
              <a:rPr lang="en-US" sz="3700" b="0" i="0" dirty="0">
                <a:solidFill>
                  <a:schemeClr val="bg1">
                    <a:lumMod val="85000"/>
                  </a:schemeClr>
                </a:solidFill>
                <a:effectLst/>
                <a:latin typeface="Arial" panose="020B0604020202020204" pitchFamily="34" charset="0"/>
              </a:rPr>
              <a:t>       2.Routing Parameters must be explored </a:t>
            </a:r>
          </a:p>
          <a:p>
            <a:pPr marL="0" indent="0" algn="l">
              <a:buNone/>
            </a:pPr>
            <a:r>
              <a:rPr lang="en-US" sz="3700" b="0" i="0" dirty="0">
                <a:solidFill>
                  <a:schemeClr val="bg1">
                    <a:lumMod val="85000"/>
                  </a:schemeClr>
                </a:solidFill>
                <a:effectLst/>
                <a:latin typeface="Arial" panose="020B0604020202020204" pitchFamily="34" charset="0"/>
              </a:rPr>
              <a:t>6. Pipes must be used</a:t>
            </a:r>
          </a:p>
          <a:p>
            <a:pPr marL="0" indent="0" algn="l">
              <a:buNone/>
            </a:pPr>
            <a:r>
              <a:rPr lang="en-US" sz="3700" b="0" i="0" dirty="0">
                <a:solidFill>
                  <a:schemeClr val="bg1">
                    <a:lumMod val="85000"/>
                  </a:schemeClr>
                </a:solidFill>
                <a:effectLst/>
                <a:latin typeface="Arial" panose="020B0604020202020204" pitchFamily="34" charset="0"/>
              </a:rPr>
              <a:t>7. Template based and Model based approach should be used for Form handling </a:t>
            </a:r>
          </a:p>
          <a:p>
            <a:pPr marL="0" indent="0" algn="l">
              <a:buNone/>
            </a:pPr>
            <a:r>
              <a:rPr lang="en-US" sz="3700" b="0" i="0" dirty="0">
                <a:solidFill>
                  <a:schemeClr val="bg1">
                    <a:lumMod val="85000"/>
                  </a:schemeClr>
                </a:solidFill>
                <a:effectLst/>
                <a:latin typeface="Arial" panose="020B0604020202020204" pitchFamily="34" charset="0"/>
              </a:rPr>
              <a:t>Value Addition - 30%</a:t>
            </a:r>
          </a:p>
          <a:p>
            <a:pPr marL="0" indent="0" algn="l">
              <a:buNone/>
            </a:pPr>
            <a:r>
              <a:rPr lang="en-US" sz="3700" b="0" i="0" dirty="0">
                <a:solidFill>
                  <a:schemeClr val="bg1">
                    <a:lumMod val="85000"/>
                  </a:schemeClr>
                </a:solidFill>
                <a:effectLst/>
                <a:latin typeface="Arial" panose="020B0604020202020204" pitchFamily="34" charset="0"/>
              </a:rPr>
              <a:t> Security implementation</a:t>
            </a:r>
          </a:p>
          <a:p>
            <a:pPr marL="0" indent="0" algn="l">
              <a:buNone/>
            </a:pPr>
            <a:r>
              <a:rPr lang="en-US" sz="3700" b="0" i="0" dirty="0">
                <a:solidFill>
                  <a:schemeClr val="bg1">
                    <a:lumMod val="85000"/>
                  </a:schemeClr>
                </a:solidFill>
                <a:effectLst/>
                <a:latin typeface="Arial" panose="020B0604020202020204" pitchFamily="34" charset="0"/>
              </a:rPr>
              <a:t> Multiple user flow [ like admin flow and user flow]</a:t>
            </a:r>
          </a:p>
          <a:p>
            <a:pPr marL="0" indent="0" algn="l">
              <a:buNone/>
            </a:pPr>
            <a:r>
              <a:rPr lang="en-US" sz="3700" b="0" i="0" dirty="0">
                <a:solidFill>
                  <a:schemeClr val="bg1">
                    <a:lumMod val="85000"/>
                  </a:schemeClr>
                </a:solidFill>
                <a:effectLst/>
                <a:latin typeface="Arial" panose="020B0604020202020204" pitchFamily="34" charset="0"/>
              </a:rPr>
              <a:t> Effective handling of multiple modules </a:t>
            </a:r>
          </a:p>
          <a:p>
            <a:pPr marL="0" indent="0" algn="l">
              <a:buNone/>
            </a:pPr>
            <a:r>
              <a:rPr lang="en-US" sz="3700" b="0" i="0" dirty="0">
                <a:solidFill>
                  <a:schemeClr val="bg1">
                    <a:lumMod val="85000"/>
                  </a:schemeClr>
                </a:solidFill>
                <a:effectLst/>
                <a:latin typeface="Arial" panose="020B0604020202020204" pitchFamily="34" charset="0"/>
              </a:rPr>
              <a:t> Internationalization</a:t>
            </a:r>
          </a:p>
          <a:p>
            <a:pPr marL="0" indent="0" algn="l">
              <a:buNone/>
            </a:pPr>
            <a:r>
              <a:rPr lang="en-US" sz="3700" b="0" i="0" dirty="0">
                <a:solidFill>
                  <a:schemeClr val="bg1">
                    <a:lumMod val="85000"/>
                  </a:schemeClr>
                </a:solidFill>
                <a:effectLst/>
                <a:latin typeface="Arial" panose="020B0604020202020204" pitchFamily="34" charset="0"/>
              </a:rPr>
              <a:t> Custom Directives</a:t>
            </a:r>
          </a:p>
          <a:p>
            <a:pPr marL="0" indent="0" algn="l">
              <a:buNone/>
            </a:pPr>
            <a:r>
              <a:rPr lang="en-US" sz="3700" b="0" i="0" dirty="0">
                <a:solidFill>
                  <a:schemeClr val="bg1">
                    <a:lumMod val="85000"/>
                  </a:schemeClr>
                </a:solidFill>
                <a:effectLst/>
                <a:latin typeface="Arial" panose="020B0604020202020204" pitchFamily="34" charset="0"/>
              </a:rPr>
              <a:t> Complex Feature implementation</a:t>
            </a:r>
          </a:p>
          <a:p>
            <a:endParaRPr lang="en-IN" dirty="0"/>
          </a:p>
        </p:txBody>
      </p:sp>
      <p:pic>
        <p:nvPicPr>
          <p:cNvPr id="7" name="Graphic 6" descr="Checkmark with solid fill">
            <a:extLst>
              <a:ext uri="{FF2B5EF4-FFF2-40B4-BE49-F238E27FC236}">
                <a16:creationId xmlns:a16="http://schemas.microsoft.com/office/drawing/2014/main" id="{9F88A37B-937F-CEEC-9AE3-5A094D6150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998" y="876935"/>
            <a:ext cx="480461" cy="353212"/>
          </a:xfrm>
          <a:prstGeom prst="rect">
            <a:avLst/>
          </a:prstGeom>
        </p:spPr>
      </p:pic>
      <p:pic>
        <p:nvPicPr>
          <p:cNvPr id="8" name="Graphic 7" descr="Checkmark with solid fill">
            <a:extLst>
              <a:ext uri="{FF2B5EF4-FFF2-40B4-BE49-F238E27FC236}">
                <a16:creationId xmlns:a16="http://schemas.microsoft.com/office/drawing/2014/main" id="{E22724BF-C56E-53AD-9FB2-59B3FAC2D0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737" y="1212306"/>
            <a:ext cx="480461" cy="353212"/>
          </a:xfrm>
          <a:prstGeom prst="rect">
            <a:avLst/>
          </a:prstGeom>
        </p:spPr>
      </p:pic>
      <p:pic>
        <p:nvPicPr>
          <p:cNvPr id="9" name="Graphic 8" descr="Checkmark with solid fill">
            <a:extLst>
              <a:ext uri="{FF2B5EF4-FFF2-40B4-BE49-F238E27FC236}">
                <a16:creationId xmlns:a16="http://schemas.microsoft.com/office/drawing/2014/main" id="{FC387994-9F57-A424-6129-2F23F8F52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19" y="4911719"/>
            <a:ext cx="480461" cy="353212"/>
          </a:xfrm>
          <a:prstGeom prst="rect">
            <a:avLst/>
          </a:prstGeom>
        </p:spPr>
      </p:pic>
      <p:pic>
        <p:nvPicPr>
          <p:cNvPr id="10" name="Graphic 9" descr="Checkmark with solid fill">
            <a:extLst>
              <a:ext uri="{FF2B5EF4-FFF2-40B4-BE49-F238E27FC236}">
                <a16:creationId xmlns:a16="http://schemas.microsoft.com/office/drawing/2014/main" id="{05BC5CBA-FA93-B5A5-F799-F99AEBAA3B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175" y="1595053"/>
            <a:ext cx="480461" cy="353212"/>
          </a:xfrm>
          <a:prstGeom prst="rect">
            <a:avLst/>
          </a:prstGeom>
        </p:spPr>
      </p:pic>
      <p:pic>
        <p:nvPicPr>
          <p:cNvPr id="11" name="Graphic 10" descr="Checkmark with solid fill">
            <a:extLst>
              <a:ext uri="{FF2B5EF4-FFF2-40B4-BE49-F238E27FC236}">
                <a16:creationId xmlns:a16="http://schemas.microsoft.com/office/drawing/2014/main" id="{2968DCFE-3113-AC4C-F979-0D21B7EC8A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2270" y="4531656"/>
            <a:ext cx="480461" cy="353212"/>
          </a:xfrm>
          <a:prstGeom prst="rect">
            <a:avLst/>
          </a:prstGeom>
        </p:spPr>
      </p:pic>
      <p:pic>
        <p:nvPicPr>
          <p:cNvPr id="12" name="Graphic 11" descr="Checkmark with solid fill">
            <a:extLst>
              <a:ext uri="{FF2B5EF4-FFF2-40B4-BE49-F238E27FC236}">
                <a16:creationId xmlns:a16="http://schemas.microsoft.com/office/drawing/2014/main" id="{CAA95637-4F0B-2DE7-F868-F027CAB339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040" y="1992147"/>
            <a:ext cx="480461" cy="353212"/>
          </a:xfrm>
          <a:prstGeom prst="rect">
            <a:avLst/>
          </a:prstGeom>
        </p:spPr>
      </p:pic>
      <p:pic>
        <p:nvPicPr>
          <p:cNvPr id="13" name="Graphic 12" descr="Checkmark with solid fill">
            <a:extLst>
              <a:ext uri="{FF2B5EF4-FFF2-40B4-BE49-F238E27FC236}">
                <a16:creationId xmlns:a16="http://schemas.microsoft.com/office/drawing/2014/main" id="{7108CABE-A755-8785-435D-1ED6A1185B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2270" y="2345359"/>
            <a:ext cx="480461" cy="353212"/>
          </a:xfrm>
          <a:prstGeom prst="rect">
            <a:avLst/>
          </a:prstGeom>
        </p:spPr>
      </p:pic>
      <p:pic>
        <p:nvPicPr>
          <p:cNvPr id="14" name="Graphic 13" descr="Checkmark with solid fill">
            <a:extLst>
              <a:ext uri="{FF2B5EF4-FFF2-40B4-BE49-F238E27FC236}">
                <a16:creationId xmlns:a16="http://schemas.microsoft.com/office/drawing/2014/main" id="{72BA7DEF-F905-D1D4-51F0-C3D33D7DBC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2270" y="3227621"/>
            <a:ext cx="480461" cy="353212"/>
          </a:xfrm>
          <a:prstGeom prst="rect">
            <a:avLst/>
          </a:prstGeom>
        </p:spPr>
      </p:pic>
      <p:pic>
        <p:nvPicPr>
          <p:cNvPr id="15" name="Graphic 14" descr="Checkmark with solid fill">
            <a:extLst>
              <a:ext uri="{FF2B5EF4-FFF2-40B4-BE49-F238E27FC236}">
                <a16:creationId xmlns:a16="http://schemas.microsoft.com/office/drawing/2014/main" id="{1CF96466-E7A0-141C-1287-5A804A428A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86" y="3661238"/>
            <a:ext cx="480461" cy="353212"/>
          </a:xfrm>
          <a:prstGeom prst="rect">
            <a:avLst/>
          </a:prstGeom>
        </p:spPr>
      </p:pic>
      <p:pic>
        <p:nvPicPr>
          <p:cNvPr id="16" name="Graphic 15" descr="Checkmark with solid fill">
            <a:extLst>
              <a:ext uri="{FF2B5EF4-FFF2-40B4-BE49-F238E27FC236}">
                <a16:creationId xmlns:a16="http://schemas.microsoft.com/office/drawing/2014/main" id="{04417B98-590B-5E16-8718-BB93A21F68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040" y="5278691"/>
            <a:ext cx="480461" cy="353212"/>
          </a:xfrm>
          <a:prstGeom prst="rect">
            <a:avLst/>
          </a:prstGeom>
        </p:spPr>
      </p:pic>
      <p:pic>
        <p:nvPicPr>
          <p:cNvPr id="17" name="Graphic 16" descr="Checkmark with solid fill">
            <a:extLst>
              <a:ext uri="{FF2B5EF4-FFF2-40B4-BE49-F238E27FC236}">
                <a16:creationId xmlns:a16="http://schemas.microsoft.com/office/drawing/2014/main" id="{CBA7A327-8775-F04C-4940-05A6F52DE7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85" y="5888914"/>
            <a:ext cx="480461" cy="353212"/>
          </a:xfrm>
          <a:prstGeom prst="rect">
            <a:avLst/>
          </a:prstGeom>
        </p:spPr>
      </p:pic>
    </p:spTree>
    <p:extLst>
      <p:ext uri="{BB962C8B-B14F-4D97-AF65-F5344CB8AC3E}">
        <p14:creationId xmlns:p14="http://schemas.microsoft.com/office/powerpoint/2010/main" val="1537609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189D-4E6D-3C46-BF0F-ECB276B81D92}"/>
              </a:ext>
            </a:extLst>
          </p:cNvPr>
          <p:cNvSpPr>
            <a:spLocks noGrp="1"/>
          </p:cNvSpPr>
          <p:nvPr>
            <p:ph type="title"/>
          </p:nvPr>
        </p:nvSpPr>
        <p:spPr>
          <a:xfrm>
            <a:off x="4563176" y="2839453"/>
            <a:ext cx="4831080" cy="1325563"/>
          </a:xfrm>
        </p:spPr>
        <p:txBody>
          <a:bodyPr>
            <a:normAutofit fontScale="90000"/>
          </a:bodyPr>
          <a:lstStyle/>
          <a:p>
            <a:r>
              <a:rPr lang="en-US" dirty="0"/>
              <a:t>Thank You</a:t>
            </a:r>
            <a:br>
              <a:rPr lang="en-IN" dirty="0"/>
            </a:br>
            <a:endParaRPr lang="en-IN" dirty="0"/>
          </a:p>
        </p:txBody>
      </p:sp>
    </p:spTree>
    <p:extLst>
      <p:ext uri="{BB962C8B-B14F-4D97-AF65-F5344CB8AC3E}">
        <p14:creationId xmlns:p14="http://schemas.microsoft.com/office/powerpoint/2010/main" val="66059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94A95B-D930-06BA-4E0E-CCBCAB9DE59D}"/>
              </a:ext>
            </a:extLst>
          </p:cNvPr>
          <p:cNvSpPr>
            <a:spLocks noGrp="1"/>
          </p:cNvSpPr>
          <p:nvPr>
            <p:ph idx="1"/>
          </p:nvPr>
        </p:nvSpPr>
        <p:spPr/>
        <p:txBody>
          <a:bodyPr/>
          <a:lstStyle/>
          <a:p>
            <a:pPr marL="0" indent="0">
              <a:buNone/>
            </a:pPr>
            <a:r>
              <a:rPr lang="en-US" dirty="0"/>
              <a:t>   </a:t>
            </a:r>
            <a:endParaRPr lang="en-IN" dirty="0"/>
          </a:p>
        </p:txBody>
      </p:sp>
      <p:pic>
        <p:nvPicPr>
          <p:cNvPr id="16" name="Picture 15">
            <a:extLst>
              <a:ext uri="{FF2B5EF4-FFF2-40B4-BE49-F238E27FC236}">
                <a16:creationId xmlns:a16="http://schemas.microsoft.com/office/drawing/2014/main" id="{D3872691-9F06-891C-0AE9-529FD4D4AA1C}"/>
              </a:ext>
            </a:extLst>
          </p:cNvPr>
          <p:cNvPicPr>
            <a:picLocks noChangeAspect="1"/>
          </p:cNvPicPr>
          <p:nvPr/>
        </p:nvPicPr>
        <p:blipFill>
          <a:blip r:embed="rId2"/>
          <a:stretch>
            <a:fillRect/>
          </a:stretch>
        </p:blipFill>
        <p:spPr>
          <a:xfrm>
            <a:off x="480579" y="0"/>
            <a:ext cx="11230841" cy="6858000"/>
          </a:xfrm>
          <a:prstGeom prst="rect">
            <a:avLst/>
          </a:prstGeom>
        </p:spPr>
      </p:pic>
      <p:sp>
        <p:nvSpPr>
          <p:cNvPr id="18" name="Title 17">
            <a:extLst>
              <a:ext uri="{FF2B5EF4-FFF2-40B4-BE49-F238E27FC236}">
                <a16:creationId xmlns:a16="http://schemas.microsoft.com/office/drawing/2014/main" id="{58368EFD-D96E-0BAF-C8A6-743971621FAE}"/>
              </a:ext>
            </a:extLst>
          </p:cNvPr>
          <p:cNvSpPr>
            <a:spLocks noGrp="1"/>
          </p:cNvSpPr>
          <p:nvPr>
            <p:ph type="title"/>
          </p:nvPr>
        </p:nvSpPr>
        <p:spPr>
          <a:xfrm>
            <a:off x="567207" y="-423511"/>
            <a:ext cx="2675021" cy="1325563"/>
          </a:xfrm>
        </p:spPr>
        <p:txBody>
          <a:bodyPr>
            <a:normAutofit/>
          </a:bodyPr>
          <a:lstStyle/>
          <a:p>
            <a:r>
              <a:rPr lang="en-US" sz="2800" dirty="0">
                <a:solidFill>
                  <a:schemeClr val="tx1"/>
                </a:solidFill>
              </a:rPr>
              <a:t>Flow Chart:</a:t>
            </a:r>
            <a:endParaRPr lang="en-IN" sz="2800" dirty="0">
              <a:solidFill>
                <a:schemeClr val="tx1"/>
              </a:solidFill>
            </a:endParaRPr>
          </a:p>
        </p:txBody>
      </p:sp>
    </p:spTree>
    <p:extLst>
      <p:ext uri="{BB962C8B-B14F-4D97-AF65-F5344CB8AC3E}">
        <p14:creationId xmlns:p14="http://schemas.microsoft.com/office/powerpoint/2010/main" val="1524836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FC16-E13A-F9A4-C1DD-935652E8862A}"/>
              </a:ext>
            </a:extLst>
          </p:cNvPr>
          <p:cNvSpPr>
            <a:spLocks noGrp="1"/>
          </p:cNvSpPr>
          <p:nvPr>
            <p:ph type="title"/>
          </p:nvPr>
        </p:nvSpPr>
        <p:spPr>
          <a:xfrm>
            <a:off x="543560" y="-160338"/>
            <a:ext cx="10515600" cy="1325563"/>
          </a:xfrm>
        </p:spPr>
        <p:txBody>
          <a:bodyPr>
            <a:normAutofit/>
          </a:bodyPr>
          <a:lstStyle/>
          <a:p>
            <a:r>
              <a:rPr lang="en-US" sz="2800" dirty="0" err="1"/>
              <a:t>Defaultly</a:t>
            </a:r>
            <a:r>
              <a:rPr lang="en-US" sz="2800" dirty="0"/>
              <a:t> Login Page Appears</a:t>
            </a:r>
            <a:endParaRPr lang="en-IN" sz="2800" dirty="0"/>
          </a:p>
        </p:txBody>
      </p:sp>
      <p:pic>
        <p:nvPicPr>
          <p:cNvPr id="5" name="Content Placeholder 4" descr="A screenshot of a computer&#10;&#10;Description automatically generated">
            <a:extLst>
              <a:ext uri="{FF2B5EF4-FFF2-40B4-BE49-F238E27FC236}">
                <a16:creationId xmlns:a16="http://schemas.microsoft.com/office/drawing/2014/main" id="{3695D462-8342-66CC-F307-212BE5E3F9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560" y="1336040"/>
            <a:ext cx="8354211" cy="4830763"/>
          </a:xfrm>
        </p:spPr>
      </p:pic>
      <p:sp>
        <p:nvSpPr>
          <p:cNvPr id="7" name="TextBox 6">
            <a:extLst>
              <a:ext uri="{FF2B5EF4-FFF2-40B4-BE49-F238E27FC236}">
                <a16:creationId xmlns:a16="http://schemas.microsoft.com/office/drawing/2014/main" id="{5161FF92-CA35-6593-F527-B9591C65FBE4}"/>
              </a:ext>
            </a:extLst>
          </p:cNvPr>
          <p:cNvSpPr txBox="1"/>
          <p:nvPr/>
        </p:nvSpPr>
        <p:spPr>
          <a:xfrm>
            <a:off x="9163050" y="2320260"/>
            <a:ext cx="3028950" cy="2308324"/>
          </a:xfrm>
          <a:prstGeom prst="rect">
            <a:avLst/>
          </a:prstGeom>
          <a:noFill/>
        </p:spPr>
        <p:txBody>
          <a:bodyPr wrap="square" rtlCol="0">
            <a:spAutoFit/>
          </a:bodyPr>
          <a:lstStyle/>
          <a:p>
            <a:r>
              <a:rPr lang="en-US" dirty="0">
                <a:solidFill>
                  <a:schemeClr val="bg1">
                    <a:lumMod val="85000"/>
                  </a:schemeClr>
                </a:solidFill>
              </a:rPr>
              <a:t>Used:</a:t>
            </a:r>
          </a:p>
          <a:p>
            <a:pPr marL="342900" indent="-342900">
              <a:buFont typeface="+mj-lt"/>
              <a:buAutoNum type="arabicPeriod"/>
            </a:pPr>
            <a:r>
              <a:rPr lang="en-US" dirty="0">
                <a:solidFill>
                  <a:schemeClr val="bg1">
                    <a:lumMod val="85000"/>
                  </a:schemeClr>
                </a:solidFill>
              </a:rPr>
              <a:t> Template based approach</a:t>
            </a:r>
          </a:p>
          <a:p>
            <a:pPr marL="342900" indent="-342900">
              <a:buFont typeface="+mj-lt"/>
              <a:buAutoNum type="arabicPeriod"/>
            </a:pPr>
            <a:r>
              <a:rPr lang="en-US" dirty="0">
                <a:solidFill>
                  <a:schemeClr val="bg1">
                    <a:lumMod val="85000"/>
                  </a:schemeClr>
                </a:solidFill>
              </a:rPr>
              <a:t>Internationalization</a:t>
            </a:r>
          </a:p>
          <a:p>
            <a:pPr marL="342900" indent="-342900">
              <a:buFont typeface="+mj-lt"/>
              <a:buAutoNum type="arabicPeriod"/>
            </a:pPr>
            <a:r>
              <a:rPr lang="en-US" dirty="0">
                <a:solidFill>
                  <a:schemeClr val="bg1">
                    <a:lumMod val="85000"/>
                  </a:schemeClr>
                </a:solidFill>
              </a:rPr>
              <a:t>Lazy Loading</a:t>
            </a:r>
          </a:p>
          <a:p>
            <a:pPr marL="342900" indent="-342900">
              <a:buFont typeface="+mj-lt"/>
              <a:buAutoNum type="arabicPeriod"/>
            </a:pPr>
            <a:r>
              <a:rPr lang="en-US" dirty="0">
                <a:solidFill>
                  <a:schemeClr val="bg1">
                    <a:lumMod val="85000"/>
                  </a:schemeClr>
                </a:solidFill>
              </a:rPr>
              <a:t>Angular Material</a:t>
            </a:r>
          </a:p>
          <a:p>
            <a:endParaRPr lang="en-US" dirty="0"/>
          </a:p>
          <a:p>
            <a:endParaRPr lang="en-IN" dirty="0"/>
          </a:p>
        </p:txBody>
      </p:sp>
      <p:sp>
        <p:nvSpPr>
          <p:cNvPr id="8" name="TextBox 7">
            <a:extLst>
              <a:ext uri="{FF2B5EF4-FFF2-40B4-BE49-F238E27FC236}">
                <a16:creationId xmlns:a16="http://schemas.microsoft.com/office/drawing/2014/main" id="{7501FAAA-4165-0E48-70E4-8C44CCF4D608}"/>
              </a:ext>
            </a:extLst>
          </p:cNvPr>
          <p:cNvSpPr txBox="1"/>
          <p:nvPr/>
        </p:nvSpPr>
        <p:spPr>
          <a:xfrm rot="10800000" flipH="1" flipV="1">
            <a:off x="9566909" y="4039158"/>
            <a:ext cx="2221231"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85000"/>
                  </a:schemeClr>
                </a:solidFill>
              </a:rPr>
              <a:t>Toggle Button</a:t>
            </a:r>
          </a:p>
          <a:p>
            <a:pPr marL="285750" indent="-285750">
              <a:buFont typeface="Arial" panose="020B0604020202020204" pitchFamily="34" charset="0"/>
              <a:buChar char="•"/>
            </a:pPr>
            <a:r>
              <a:rPr lang="en-US" dirty="0">
                <a:solidFill>
                  <a:schemeClr val="bg1">
                    <a:lumMod val="85000"/>
                  </a:schemeClr>
                </a:solidFill>
              </a:rPr>
              <a:t>Button</a:t>
            </a:r>
          </a:p>
          <a:p>
            <a:pPr marL="285750" indent="-285750">
              <a:buFont typeface="Arial" panose="020B0604020202020204" pitchFamily="34" charset="0"/>
              <a:buChar char="•"/>
            </a:pPr>
            <a:r>
              <a:rPr lang="en-US" dirty="0">
                <a:solidFill>
                  <a:schemeClr val="bg1">
                    <a:lumMod val="85000"/>
                  </a:schemeClr>
                </a:solidFill>
              </a:rPr>
              <a:t>Cards</a:t>
            </a:r>
          </a:p>
          <a:p>
            <a:pPr marL="285750" indent="-285750">
              <a:buFont typeface="Arial" panose="020B0604020202020204" pitchFamily="34" charset="0"/>
              <a:buChar char="•"/>
            </a:pPr>
            <a:r>
              <a:rPr lang="en-US" dirty="0">
                <a:solidFill>
                  <a:schemeClr val="bg1">
                    <a:lumMod val="85000"/>
                  </a:schemeClr>
                </a:solidFill>
              </a:rPr>
              <a:t>Form Field</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12488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D5AC-8079-798B-8A64-A9D1F9D18D65}"/>
              </a:ext>
            </a:extLst>
          </p:cNvPr>
          <p:cNvSpPr>
            <a:spLocks noGrp="1"/>
          </p:cNvSpPr>
          <p:nvPr>
            <p:ph type="title"/>
          </p:nvPr>
        </p:nvSpPr>
        <p:spPr>
          <a:xfrm>
            <a:off x="7177840" y="710106"/>
            <a:ext cx="4670859" cy="1325563"/>
          </a:xfrm>
        </p:spPr>
        <p:txBody>
          <a:bodyPr>
            <a:normAutofit fontScale="90000"/>
          </a:bodyPr>
          <a:lstStyle/>
          <a:p>
            <a:r>
              <a:rPr lang="en-US" sz="2800" dirty="0"/>
              <a:t>When invalid credentials are given ,it notifies the user</a:t>
            </a:r>
            <a:endParaRPr lang="en-IN" sz="2800" dirty="0"/>
          </a:p>
        </p:txBody>
      </p:sp>
      <p:pic>
        <p:nvPicPr>
          <p:cNvPr id="4" name="Content Placeholder 4" descr="A screenshot of a computer&#10;&#10;Description automatically generated">
            <a:extLst>
              <a:ext uri="{FF2B5EF4-FFF2-40B4-BE49-F238E27FC236}">
                <a16:creationId xmlns:a16="http://schemas.microsoft.com/office/drawing/2014/main" id="{6D494047-1330-AA1E-96A5-F0DA12B374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301" y="166203"/>
            <a:ext cx="6470784" cy="3635776"/>
          </a:xfrm>
        </p:spPr>
      </p:pic>
      <p:pic>
        <p:nvPicPr>
          <p:cNvPr id="5" name="Content Placeholder 4" descr="A screenshot of a computer&#10;&#10;Description automatically generated">
            <a:extLst>
              <a:ext uri="{FF2B5EF4-FFF2-40B4-BE49-F238E27FC236}">
                <a16:creationId xmlns:a16="http://schemas.microsoft.com/office/drawing/2014/main" id="{FAD77D7D-D48B-3E82-7C77-00EBD3B61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333" y="2579571"/>
            <a:ext cx="6845366" cy="4112226"/>
          </a:xfrm>
          <a:prstGeom prst="rect">
            <a:avLst/>
          </a:prstGeom>
        </p:spPr>
      </p:pic>
      <p:sp>
        <p:nvSpPr>
          <p:cNvPr id="7" name="TextBox 6">
            <a:extLst>
              <a:ext uri="{FF2B5EF4-FFF2-40B4-BE49-F238E27FC236}">
                <a16:creationId xmlns:a16="http://schemas.microsoft.com/office/drawing/2014/main" id="{6B02B17F-FBA9-295B-601B-74288A20A6C0}"/>
              </a:ext>
            </a:extLst>
          </p:cNvPr>
          <p:cNvSpPr txBox="1"/>
          <p:nvPr/>
        </p:nvSpPr>
        <p:spPr>
          <a:xfrm>
            <a:off x="453993" y="4558682"/>
            <a:ext cx="4438649" cy="954107"/>
          </a:xfrm>
          <a:prstGeom prst="rect">
            <a:avLst/>
          </a:prstGeom>
          <a:noFill/>
        </p:spPr>
        <p:txBody>
          <a:bodyPr wrap="square">
            <a:spAutoFit/>
          </a:bodyPr>
          <a:lstStyle/>
          <a:p>
            <a:r>
              <a:rPr lang="en-US" sz="2800" b="1" dirty="0">
                <a:solidFill>
                  <a:schemeClr val="bg1"/>
                </a:solidFill>
              </a:rPr>
              <a:t>When Registering new user, validation are kept.</a:t>
            </a:r>
            <a:endParaRPr lang="en-IN" sz="2800" b="1" dirty="0">
              <a:solidFill>
                <a:schemeClr val="bg1"/>
              </a:solidFill>
            </a:endParaRPr>
          </a:p>
        </p:txBody>
      </p:sp>
    </p:spTree>
    <p:extLst>
      <p:ext uri="{BB962C8B-B14F-4D97-AF65-F5344CB8AC3E}">
        <p14:creationId xmlns:p14="http://schemas.microsoft.com/office/powerpoint/2010/main" val="2546019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D5AC-8079-798B-8A64-A9D1F9D18D65}"/>
              </a:ext>
            </a:extLst>
          </p:cNvPr>
          <p:cNvSpPr>
            <a:spLocks noGrp="1"/>
          </p:cNvSpPr>
          <p:nvPr>
            <p:ph type="title"/>
          </p:nvPr>
        </p:nvSpPr>
        <p:spPr/>
        <p:txBody>
          <a:bodyPr>
            <a:normAutofit/>
          </a:bodyPr>
          <a:lstStyle/>
          <a:p>
            <a:r>
              <a:rPr lang="en-US" sz="2800" dirty="0"/>
              <a:t>Internationalization of 3 </a:t>
            </a:r>
            <a:r>
              <a:rPr lang="en-US" sz="2800" dirty="0" err="1"/>
              <a:t>languages,which</a:t>
            </a:r>
            <a:r>
              <a:rPr lang="en-US" sz="2800" dirty="0"/>
              <a:t> changes the language for the login page</a:t>
            </a:r>
            <a:endParaRPr lang="en-IN" sz="2800" dirty="0"/>
          </a:p>
        </p:txBody>
      </p:sp>
      <p:pic>
        <p:nvPicPr>
          <p:cNvPr id="5" name="Content Placeholder 4" descr="A screenshot of a computer&#10;&#10;Description automatically generated">
            <a:extLst>
              <a:ext uri="{FF2B5EF4-FFF2-40B4-BE49-F238E27FC236}">
                <a16:creationId xmlns:a16="http://schemas.microsoft.com/office/drawing/2014/main" id="{D77DB2D5-E634-6FD5-5FD6-9A91AFE4D7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54480"/>
            <a:ext cx="10515600" cy="4937760"/>
          </a:xfrm>
        </p:spPr>
      </p:pic>
    </p:spTree>
    <p:extLst>
      <p:ext uri="{BB962C8B-B14F-4D97-AF65-F5344CB8AC3E}">
        <p14:creationId xmlns:p14="http://schemas.microsoft.com/office/powerpoint/2010/main" val="85616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D5AC-8079-798B-8A64-A9D1F9D18D65}"/>
              </a:ext>
            </a:extLst>
          </p:cNvPr>
          <p:cNvSpPr>
            <a:spLocks noGrp="1"/>
          </p:cNvSpPr>
          <p:nvPr>
            <p:ph type="title"/>
          </p:nvPr>
        </p:nvSpPr>
        <p:spPr>
          <a:xfrm>
            <a:off x="838200" y="142240"/>
            <a:ext cx="10515600" cy="1325563"/>
          </a:xfrm>
        </p:spPr>
        <p:txBody>
          <a:bodyPr>
            <a:normAutofit/>
          </a:bodyPr>
          <a:lstStyle/>
          <a:p>
            <a:r>
              <a:rPr lang="en-US" sz="3200" dirty="0"/>
              <a:t>When Spanish is </a:t>
            </a:r>
            <a:r>
              <a:rPr lang="en-US" sz="3200" dirty="0" err="1"/>
              <a:t>choosed,it</a:t>
            </a:r>
            <a:r>
              <a:rPr lang="en-US" sz="3200" dirty="0"/>
              <a:t> gets changed</a:t>
            </a:r>
            <a:endParaRPr lang="en-IN" sz="3200" dirty="0"/>
          </a:p>
        </p:txBody>
      </p:sp>
      <p:pic>
        <p:nvPicPr>
          <p:cNvPr id="5" name="Content Placeholder 4" descr="A screenshot of a computer&#10;&#10;Description automatically generated">
            <a:extLst>
              <a:ext uri="{FF2B5EF4-FFF2-40B4-BE49-F238E27FC236}">
                <a16:creationId xmlns:a16="http://schemas.microsoft.com/office/drawing/2014/main" id="{C8853B16-028E-85C0-7739-1391CBCAA6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44320"/>
            <a:ext cx="10515600" cy="4947920"/>
          </a:xfrm>
        </p:spPr>
      </p:pic>
    </p:spTree>
    <p:extLst>
      <p:ext uri="{BB962C8B-B14F-4D97-AF65-F5344CB8AC3E}">
        <p14:creationId xmlns:p14="http://schemas.microsoft.com/office/powerpoint/2010/main" val="80988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D5AC-8079-798B-8A64-A9D1F9D18D65}"/>
              </a:ext>
            </a:extLst>
          </p:cNvPr>
          <p:cNvSpPr>
            <a:spLocks noGrp="1"/>
          </p:cNvSpPr>
          <p:nvPr>
            <p:ph type="title"/>
          </p:nvPr>
        </p:nvSpPr>
        <p:spPr>
          <a:xfrm>
            <a:off x="838200" y="132080"/>
            <a:ext cx="10515600" cy="1325563"/>
          </a:xfrm>
        </p:spPr>
        <p:txBody>
          <a:bodyPr>
            <a:normAutofit/>
          </a:bodyPr>
          <a:lstStyle/>
          <a:p>
            <a:r>
              <a:rPr lang="en-US" sz="2800" dirty="0"/>
              <a:t>When logged in </a:t>
            </a:r>
            <a:r>
              <a:rPr lang="en-US" sz="2800" dirty="0" err="1"/>
              <a:t>successfully,Home</a:t>
            </a:r>
            <a:r>
              <a:rPr lang="en-US" sz="2800" dirty="0"/>
              <a:t> page displays,</a:t>
            </a:r>
            <a:br>
              <a:rPr lang="en-US" sz="2800" dirty="0"/>
            </a:br>
            <a:r>
              <a:rPr lang="en-US" sz="2800" dirty="0"/>
              <a:t>(User Side)</a:t>
            </a:r>
            <a:endParaRPr lang="en-IN" sz="2800" dirty="0"/>
          </a:p>
        </p:txBody>
      </p:sp>
      <p:pic>
        <p:nvPicPr>
          <p:cNvPr id="5" name="Content Placeholder 4" descr="A screenshot of a computer&#10;&#10;Description automatically generated">
            <a:extLst>
              <a:ext uri="{FF2B5EF4-FFF2-40B4-BE49-F238E27FC236}">
                <a16:creationId xmlns:a16="http://schemas.microsoft.com/office/drawing/2014/main" id="{C9FE10C3-08E5-32AA-33A8-37EE09BF39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81226"/>
            <a:ext cx="8094044" cy="4509435"/>
          </a:xfrm>
        </p:spPr>
      </p:pic>
      <p:sp>
        <p:nvSpPr>
          <p:cNvPr id="6" name="TextBox 5">
            <a:extLst>
              <a:ext uri="{FF2B5EF4-FFF2-40B4-BE49-F238E27FC236}">
                <a16:creationId xmlns:a16="http://schemas.microsoft.com/office/drawing/2014/main" id="{B0933C5B-C494-264C-202E-0E731E473B25}"/>
              </a:ext>
            </a:extLst>
          </p:cNvPr>
          <p:cNvSpPr txBox="1"/>
          <p:nvPr/>
        </p:nvSpPr>
        <p:spPr>
          <a:xfrm>
            <a:off x="9230628" y="2859126"/>
            <a:ext cx="2675822" cy="923330"/>
          </a:xfrm>
          <a:prstGeom prst="rect">
            <a:avLst/>
          </a:prstGeom>
          <a:noFill/>
        </p:spPr>
        <p:txBody>
          <a:bodyPr wrap="square" rtlCol="0">
            <a:spAutoFit/>
          </a:bodyPr>
          <a:lstStyle/>
          <a:p>
            <a:r>
              <a:rPr lang="en-US" dirty="0">
                <a:solidFill>
                  <a:schemeClr val="bg1">
                    <a:lumMod val="85000"/>
                  </a:schemeClr>
                </a:solidFill>
              </a:rPr>
              <a:t>Used:</a:t>
            </a:r>
          </a:p>
          <a:p>
            <a:pPr marL="342900" indent="-342900">
              <a:buFont typeface="+mj-lt"/>
              <a:buAutoNum type="arabicPeriod"/>
            </a:pPr>
            <a:r>
              <a:rPr lang="en-US" dirty="0">
                <a:solidFill>
                  <a:schemeClr val="bg1">
                    <a:lumMod val="85000"/>
                  </a:schemeClr>
                </a:solidFill>
              </a:rPr>
              <a:t>Slideshow</a:t>
            </a:r>
          </a:p>
          <a:p>
            <a:pPr marL="342900" indent="-342900">
              <a:buFont typeface="+mj-lt"/>
              <a:buAutoNum type="arabicPeriod"/>
            </a:pPr>
            <a:r>
              <a:rPr lang="en-US" dirty="0">
                <a:solidFill>
                  <a:schemeClr val="bg1">
                    <a:lumMod val="85000"/>
                  </a:schemeClr>
                </a:solidFill>
              </a:rPr>
              <a:t>Routing for each tab</a:t>
            </a:r>
            <a:endParaRPr lang="en-IN" dirty="0">
              <a:solidFill>
                <a:schemeClr val="bg1">
                  <a:lumMod val="85000"/>
                </a:schemeClr>
              </a:solidFill>
            </a:endParaRPr>
          </a:p>
        </p:txBody>
      </p:sp>
    </p:spTree>
    <p:extLst>
      <p:ext uri="{BB962C8B-B14F-4D97-AF65-F5344CB8AC3E}">
        <p14:creationId xmlns:p14="http://schemas.microsoft.com/office/powerpoint/2010/main" val="2448806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D5AC-8079-798B-8A64-A9D1F9D18D65}"/>
              </a:ext>
            </a:extLst>
          </p:cNvPr>
          <p:cNvSpPr>
            <a:spLocks noGrp="1"/>
          </p:cNvSpPr>
          <p:nvPr>
            <p:ph type="title"/>
          </p:nvPr>
        </p:nvSpPr>
        <p:spPr>
          <a:xfrm>
            <a:off x="762000" y="-44768"/>
            <a:ext cx="10515600" cy="1325563"/>
          </a:xfrm>
        </p:spPr>
        <p:txBody>
          <a:bodyPr>
            <a:normAutofit/>
          </a:bodyPr>
          <a:lstStyle/>
          <a:p>
            <a:r>
              <a:rPr lang="en-US" sz="2800" dirty="0"/>
              <a:t>User can add their suggestion by clicking add suggestion</a:t>
            </a:r>
            <a:endParaRPr lang="en-IN" sz="2800" dirty="0"/>
          </a:p>
        </p:txBody>
      </p:sp>
      <p:pic>
        <p:nvPicPr>
          <p:cNvPr id="5" name="Content Placeholder 4" descr="A screenshot of a computer&#10;&#10;Description automatically generated">
            <a:extLst>
              <a:ext uri="{FF2B5EF4-FFF2-40B4-BE49-F238E27FC236}">
                <a16:creationId xmlns:a16="http://schemas.microsoft.com/office/drawing/2014/main" id="{1AF03749-EA2D-3718-1C65-1FC203B2FD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925" y="1280795"/>
            <a:ext cx="8915400" cy="4754880"/>
          </a:xfrm>
        </p:spPr>
      </p:pic>
      <p:sp>
        <p:nvSpPr>
          <p:cNvPr id="6" name="TextBox 5">
            <a:extLst>
              <a:ext uri="{FF2B5EF4-FFF2-40B4-BE49-F238E27FC236}">
                <a16:creationId xmlns:a16="http://schemas.microsoft.com/office/drawing/2014/main" id="{A84F1E44-65C5-8E53-7ED2-83A16A9417AD}"/>
              </a:ext>
            </a:extLst>
          </p:cNvPr>
          <p:cNvSpPr txBox="1"/>
          <p:nvPr/>
        </p:nvSpPr>
        <p:spPr>
          <a:xfrm>
            <a:off x="9591675" y="2828835"/>
            <a:ext cx="2314575" cy="1200329"/>
          </a:xfrm>
          <a:prstGeom prst="rect">
            <a:avLst/>
          </a:prstGeom>
          <a:noFill/>
        </p:spPr>
        <p:txBody>
          <a:bodyPr wrap="square" rtlCol="0">
            <a:spAutoFit/>
          </a:bodyPr>
          <a:lstStyle/>
          <a:p>
            <a:r>
              <a:rPr lang="en-US" dirty="0">
                <a:solidFill>
                  <a:schemeClr val="bg1">
                    <a:lumMod val="85000"/>
                  </a:schemeClr>
                </a:solidFill>
              </a:rPr>
              <a:t>Used:</a:t>
            </a:r>
          </a:p>
          <a:p>
            <a:pPr marL="342900" indent="-342900">
              <a:buFont typeface="+mj-lt"/>
              <a:buAutoNum type="arabicPeriod"/>
            </a:pPr>
            <a:r>
              <a:rPr lang="en-US" dirty="0">
                <a:solidFill>
                  <a:schemeClr val="bg1">
                    <a:lumMod val="85000"/>
                  </a:schemeClr>
                </a:solidFill>
              </a:rPr>
              <a:t>Dialog material</a:t>
            </a:r>
          </a:p>
          <a:p>
            <a:pPr marL="342900" indent="-342900">
              <a:buFont typeface="+mj-lt"/>
              <a:buAutoNum type="arabicPeriod"/>
            </a:pPr>
            <a:r>
              <a:rPr lang="en-US" dirty="0">
                <a:solidFill>
                  <a:schemeClr val="bg1">
                    <a:lumMod val="85000"/>
                  </a:schemeClr>
                </a:solidFill>
              </a:rPr>
              <a:t>Bootstrap Icons</a:t>
            </a:r>
          </a:p>
          <a:p>
            <a:endParaRPr lang="en-IN" dirty="0"/>
          </a:p>
        </p:txBody>
      </p:sp>
    </p:spTree>
    <p:extLst>
      <p:ext uri="{BB962C8B-B14F-4D97-AF65-F5344CB8AC3E}">
        <p14:creationId xmlns:p14="http://schemas.microsoft.com/office/powerpoint/2010/main" val="3665200843"/>
      </p:ext>
    </p:extLst>
  </p:cSld>
  <p:clrMapOvr>
    <a:masterClrMapping/>
  </p:clrMapOvr>
</p:sld>
</file>

<file path=ppt/theme/theme1.xml><?xml version="1.0" encoding="utf-8"?>
<a:theme xmlns:a="http://schemas.openxmlformats.org/drawingml/2006/main" name="Blockprint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0</TotalTime>
  <Words>488</Words>
  <Application>Microsoft Office PowerPoint</Application>
  <PresentationFormat>Widescreen</PresentationFormat>
  <Paragraphs>97</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-apple-system</vt:lpstr>
      <vt:lpstr>Arial</vt:lpstr>
      <vt:lpstr>Avenir Next LT Pro</vt:lpstr>
      <vt:lpstr>AvenirNext LT Pro Medium</vt:lpstr>
      <vt:lpstr>BlockprintVTI</vt:lpstr>
      <vt:lpstr>Angular Final Project</vt:lpstr>
      <vt:lpstr>Abstract :</vt:lpstr>
      <vt:lpstr>Flow Chart:</vt:lpstr>
      <vt:lpstr>Defaultly Login Page Appears</vt:lpstr>
      <vt:lpstr>When invalid credentials are given ,it notifies the user</vt:lpstr>
      <vt:lpstr>Internationalization of 3 languages,which changes the language for the login page</vt:lpstr>
      <vt:lpstr>When Spanish is choosed,it gets changed</vt:lpstr>
      <vt:lpstr>When logged in successfully,Home page displays, (User Side)</vt:lpstr>
      <vt:lpstr>User can add their suggestion by clicking add suggestion</vt:lpstr>
      <vt:lpstr>Suggestion form</vt:lpstr>
      <vt:lpstr>Posted to json-server</vt:lpstr>
      <vt:lpstr>Collection Page</vt:lpstr>
      <vt:lpstr>Filtered using price and filter</vt:lpstr>
      <vt:lpstr>When the card is clicked,it displays the details and through the review form user can post their reviews</vt:lpstr>
      <vt:lpstr>Reachus Page</vt:lpstr>
      <vt:lpstr>Forum</vt:lpstr>
      <vt:lpstr>Used: 1.Put method  2.post method  3.Mat cards 4.Output Directive  </vt:lpstr>
      <vt:lpstr>Admin Side-Add Artwork Tab</vt:lpstr>
      <vt:lpstr>PowerPoint Presentation</vt:lpstr>
      <vt:lpstr>PowerPoint Presentation</vt:lpstr>
      <vt:lpstr>PowerPoint Presentation</vt:lpstr>
      <vt:lpstr>PowerPoint Presentation</vt:lpstr>
      <vt:lpstr>Requirement Satisfied:</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Final Project</dc:title>
  <dc:creator>Kousalya Ramesh</dc:creator>
  <cp:lastModifiedBy>Kousalya Ramesh</cp:lastModifiedBy>
  <cp:revision>1</cp:revision>
  <dcterms:created xsi:type="dcterms:W3CDTF">2023-05-09T04:36:08Z</dcterms:created>
  <dcterms:modified xsi:type="dcterms:W3CDTF">2023-05-13T13:03:44Z</dcterms:modified>
</cp:coreProperties>
</file>